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4" r:id="rId1"/>
  </p:sldMasterIdLst>
  <p:notesMasterIdLst>
    <p:notesMasterId r:id="rId98"/>
  </p:notesMasterIdLst>
  <p:sldIdLst>
    <p:sldId id="256" r:id="rId2"/>
    <p:sldId id="257" r:id="rId3"/>
    <p:sldId id="258" r:id="rId4"/>
    <p:sldId id="259" r:id="rId5"/>
    <p:sldId id="260" r:id="rId6"/>
    <p:sldId id="261" r:id="rId7"/>
    <p:sldId id="262" r:id="rId8"/>
    <p:sldId id="264" r:id="rId9"/>
    <p:sldId id="305" r:id="rId10"/>
    <p:sldId id="306" r:id="rId11"/>
    <p:sldId id="401" r:id="rId12"/>
    <p:sldId id="402" r:id="rId13"/>
    <p:sldId id="403" r:id="rId14"/>
    <p:sldId id="404" r:id="rId15"/>
    <p:sldId id="405" r:id="rId16"/>
    <p:sldId id="406" r:id="rId17"/>
    <p:sldId id="407" r:id="rId18"/>
    <p:sldId id="408" r:id="rId19"/>
    <p:sldId id="409" r:id="rId20"/>
    <p:sldId id="410" r:id="rId21"/>
    <p:sldId id="411" r:id="rId22"/>
    <p:sldId id="412" r:id="rId23"/>
    <p:sldId id="400" r:id="rId24"/>
    <p:sldId id="277" r:id="rId25"/>
    <p:sldId id="279" r:id="rId26"/>
    <p:sldId id="280" r:id="rId27"/>
    <p:sldId id="283" r:id="rId28"/>
    <p:sldId id="284" r:id="rId29"/>
    <p:sldId id="285" r:id="rId30"/>
    <p:sldId id="286" r:id="rId31"/>
    <p:sldId id="287" r:id="rId32"/>
    <p:sldId id="288" r:id="rId33"/>
    <p:sldId id="290" r:id="rId34"/>
    <p:sldId id="291" r:id="rId35"/>
    <p:sldId id="293" r:id="rId36"/>
    <p:sldId id="294" r:id="rId37"/>
    <p:sldId id="296" r:id="rId38"/>
    <p:sldId id="300" r:id="rId39"/>
    <p:sldId id="311" r:id="rId40"/>
    <p:sldId id="313" r:id="rId41"/>
    <p:sldId id="314" r:id="rId42"/>
    <p:sldId id="316" r:id="rId43"/>
    <p:sldId id="265" r:id="rId44"/>
    <p:sldId id="266" r:id="rId45"/>
    <p:sldId id="267" r:id="rId46"/>
    <p:sldId id="271" r:id="rId47"/>
    <p:sldId id="272" r:id="rId48"/>
    <p:sldId id="274" r:id="rId49"/>
    <p:sldId id="275" r:id="rId50"/>
    <p:sldId id="278" r:id="rId51"/>
    <p:sldId id="321" r:id="rId52"/>
    <p:sldId id="282" r:id="rId53"/>
    <p:sldId id="289" r:id="rId54"/>
    <p:sldId id="332" r:id="rId55"/>
    <p:sldId id="295" r:id="rId56"/>
    <p:sldId id="298" r:id="rId57"/>
    <p:sldId id="333" r:id="rId58"/>
    <p:sldId id="334" r:id="rId59"/>
    <p:sldId id="335" r:id="rId60"/>
    <p:sldId id="336" r:id="rId61"/>
    <p:sldId id="337" r:id="rId62"/>
    <p:sldId id="340" r:id="rId63"/>
    <p:sldId id="341" r:id="rId64"/>
    <p:sldId id="342" r:id="rId65"/>
    <p:sldId id="268" r:id="rId66"/>
    <p:sldId id="343" r:id="rId67"/>
    <p:sldId id="344" r:id="rId68"/>
    <p:sldId id="346" r:id="rId69"/>
    <p:sldId id="276" r:id="rId70"/>
    <p:sldId id="349" r:id="rId71"/>
    <p:sldId id="350" r:id="rId72"/>
    <p:sldId id="281" r:id="rId73"/>
    <p:sldId id="353" r:id="rId74"/>
    <p:sldId id="354" r:id="rId75"/>
    <p:sldId id="355" r:id="rId76"/>
    <p:sldId id="356" r:id="rId77"/>
    <p:sldId id="292" r:id="rId78"/>
    <p:sldId id="364" r:id="rId79"/>
    <p:sldId id="297" r:id="rId80"/>
    <p:sldId id="365" r:id="rId81"/>
    <p:sldId id="367" r:id="rId82"/>
    <p:sldId id="368" r:id="rId83"/>
    <p:sldId id="269" r:id="rId84"/>
    <p:sldId id="270" r:id="rId85"/>
    <p:sldId id="369" r:id="rId86"/>
    <p:sldId id="273" r:id="rId87"/>
    <p:sldId id="383" r:id="rId88"/>
    <p:sldId id="386" r:id="rId89"/>
    <p:sldId id="387" r:id="rId90"/>
    <p:sldId id="393" r:id="rId91"/>
    <p:sldId id="299" r:id="rId92"/>
    <p:sldId id="396" r:id="rId93"/>
    <p:sldId id="301" r:id="rId94"/>
    <p:sldId id="398" r:id="rId95"/>
    <p:sldId id="399" r:id="rId96"/>
    <p:sldId id="312" r:id="rId97"/>
  </p:sldIdLst>
  <p:sldSz cx="9144000" cy="5715000" type="screen16x1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800">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8555C19-C3CE-40DF-9406-78DCFAF73910}">
  <a:tblStyle styleId="{A8555C19-C3CE-40DF-9406-78DCFAF73910}"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4694"/>
  </p:normalViewPr>
  <p:slideViewPr>
    <p:cSldViewPr snapToGrid="0">
      <p:cViewPr varScale="1">
        <p:scale>
          <a:sx n="140" d="100"/>
          <a:sy n="140" d="100"/>
        </p:scale>
        <p:origin x="1288" y="192"/>
      </p:cViewPr>
      <p:guideLst>
        <p:guide orient="horz" pos="1800"/>
        <p:guide pos="2880"/>
      </p:guideLst>
    </p:cSldViewPr>
  </p:slideViewPr>
  <p:notesTextViewPr>
    <p:cViewPr>
      <p:scale>
        <a:sx n="1" d="1"/>
        <a:sy n="1" d="1"/>
      </p:scale>
      <p:origin x="0" y="0"/>
    </p:cViewPr>
  </p:notesTextViewPr>
  <p:notesViewPr>
    <p:cSldViewPr snapToGrid="0">
      <p:cViewPr varScale="1">
        <p:scale>
          <a:sx n="100" d="100"/>
          <a:sy n="100" d="100"/>
        </p:scale>
        <p:origin x="0" y="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presProps" Target="presProps.xml"/><Relationship Id="rId10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notesMaster" Target="notesMasters/notesMaster1.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72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7200"/>
          </a:xfrm>
          <a:prstGeom prst="rect">
            <a:avLst/>
          </a:prstGeom>
          <a:noFill/>
          <a:ln>
            <a:noFill/>
          </a:ln>
        </p:spPr>
        <p:txBody>
          <a:bodyPr spcFirstLastPara="1" wrap="square" lIns="91425" tIns="45700" rIns="91425" bIns="45700" anchor="t" anchorCtr="0">
            <a:noAutofit/>
          </a:bodyPr>
          <a:lstStyle>
            <a:lvl1pPr marR="0" lvl="0" algn="r"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lvl1pPr marL="457200" marR="0" lvl="0"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L="914400" marR="0" lvl="1"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2pPr>
            <a:lvl3pPr marL="1371600" marR="0" lvl="2"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3pPr>
            <a:lvl4pPr marL="1828800" marR="0" lvl="3"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4pPr>
            <a:lvl5pPr marL="2286000" marR="0" lvl="4"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5pPr>
            <a:lvl6pPr marL="2743200" marR="0" lvl="5"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6pPr>
            <a:lvl7pPr marL="3200400" marR="0" lvl="6"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7pPr>
            <a:lvl8pPr marL="3657600" marR="0" lvl="7"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8pPr>
            <a:lvl9pPr marL="4114800" marR="0" lvl="8" indent="-22860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7200"/>
          </a:xfrm>
          <a:prstGeom prst="rect">
            <a:avLst/>
          </a:prstGeom>
          <a:noFill/>
          <a:ln>
            <a:noFill/>
          </a:ln>
        </p:spPr>
        <p:txBody>
          <a:bodyPr spcFirstLastPara="1" wrap="square" lIns="91425" tIns="45700" rIns="91425" bIns="45700" anchor="b" anchorCtr="0">
            <a:noAutofit/>
          </a:bodyPr>
          <a:lstStyle>
            <a:lvl1pPr marR="0" lvl="0" algn="l" rtl="0">
              <a:spcBef>
                <a:spcPts val="0"/>
              </a:spcBef>
              <a:spcAft>
                <a:spcPts val="0"/>
              </a:spcAft>
              <a:buSzPts val="1400"/>
              <a:buNone/>
              <a:defRPr sz="1200" b="0" i="0" u="none" strike="noStrike" cap="none">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BR"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medium.com/@junyingw/future-of-gaming-rasterization-vs-ray-tracing-vs-path-tracing-32b334510f1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Implicit_surface" TargetMode="External"/><Relationship Id="rId2" Type="http://schemas.openxmlformats.org/officeDocument/2006/relationships/slide" Target="../slides/slide9.xml"/><Relationship Id="rId1" Type="http://schemas.openxmlformats.org/officeDocument/2006/relationships/notesMaster" Target="../notesMasters/notesMaster1.xml"/><Relationship Id="rId4" Type="http://schemas.openxmlformats.org/officeDocument/2006/relationships/hyperlink" Target="http://paulbourke.net/geometry/teardrop/" TargetMode="Externa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
        <p:cNvGrpSpPr/>
        <p:nvPr/>
      </p:nvGrpSpPr>
      <p:grpSpPr>
        <a:xfrm>
          <a:off x="0" y="0"/>
          <a:ext cx="0" cy="0"/>
          <a:chOff x="0" y="0"/>
          <a:chExt cx="0" cy="0"/>
        </a:xfrm>
      </p:grpSpPr>
      <p:sp>
        <p:nvSpPr>
          <p:cNvPr id="43" name="Google Shape;43;p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 name="Google Shape;44;p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3"/>
        <p:cNvGrpSpPr/>
        <p:nvPr/>
      </p:nvGrpSpPr>
      <p:grpSpPr>
        <a:xfrm>
          <a:off x="0" y="0"/>
          <a:ext cx="0" cy="0"/>
          <a:chOff x="0" y="0"/>
          <a:chExt cx="0" cy="0"/>
        </a:xfrm>
      </p:grpSpPr>
      <p:sp>
        <p:nvSpPr>
          <p:cNvPr id="514" name="Google Shape;514;g102951fa4f0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5" name="Google Shape;515;g102951fa4f0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6" name="Google Shape;516;g102951fa4f0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10</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p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5" name="Google Shape;205;p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p2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16" name="Google Shape;216;p2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23" name="Google Shape;223;p23: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4" name="Google Shape;224;p2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13</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2" name="Google Shape;232;p2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9" name="Google Shape;239;p2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p2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p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54" name="Google Shape;254;p27: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Arial"/>
              <a:buNone/>
            </a:pPr>
            <a:endParaRPr/>
          </a:p>
        </p:txBody>
      </p:sp>
      <p:sp>
        <p:nvSpPr>
          <p:cNvPr id="255" name="Google Shape;255;p27: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69" name="Google Shape;269;p28: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0" name="Google Shape;270;p28: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79" name="Google Shape;279;p2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0" name="Google Shape;280;p29: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0:notes"/>
          <p:cNvSpPr>
            <a:spLocks noGrp="1" noRot="1" noChangeAspect="1"/>
          </p:cNvSpPr>
          <p:nvPr>
            <p:ph type="sldImg" idx="2"/>
          </p:nvPr>
        </p:nvSpPr>
        <p:spPr>
          <a:xfrm>
            <a:off x="6861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289" name="Google Shape;289;p3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0" name="Google Shape;290;p30: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4"/>
        <p:cNvGrpSpPr/>
        <p:nvPr/>
      </p:nvGrpSpPr>
      <p:grpSpPr>
        <a:xfrm>
          <a:off x="0" y="0"/>
          <a:ext cx="0" cy="0"/>
          <a:chOff x="0" y="0"/>
          <a:chExt cx="0" cy="0"/>
        </a:xfrm>
      </p:grpSpPr>
      <p:sp>
        <p:nvSpPr>
          <p:cNvPr id="305" name="Google Shape;305;p3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306" name="Google Shape;306;p3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7" name="Google Shape;307;p32: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pt-BR"/>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5"/>
        <p:cNvGrpSpPr/>
        <p:nvPr/>
      </p:nvGrpSpPr>
      <p:grpSpPr>
        <a:xfrm>
          <a:off x="0" y="0"/>
          <a:ext cx="0" cy="0"/>
          <a:chOff x="0" y="0"/>
          <a:chExt cx="0" cy="0"/>
        </a:xfrm>
      </p:grpSpPr>
      <p:sp>
        <p:nvSpPr>
          <p:cNvPr id="316" name="Google Shape;316;p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7" name="Google Shape;317;p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f9b8c33d46_0_36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f9b8c33d46_0_36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31" name="Google Shape;231;gf9b8c33d46_0_36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24</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f9b8c33d46_0_37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f9b8c33d46_0_37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0" name="Google Shape;250;gf9b8c33d46_0_37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f9b8c33d46_0_38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f9b8c33d46_0_38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8" name="Google Shape;258;gf9b8c33d46_0_38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26</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f9b8c33d46_0_4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f9b8c33d46_0_4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83" name="Google Shape;283;gf9b8c33d46_0_4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27</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f9b8c33d46_0_4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f9b8c33d46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4" name="Google Shape;294;gf9b8c33d46_0_4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28</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0"/>
        <p:cNvGrpSpPr/>
        <p:nvPr/>
      </p:nvGrpSpPr>
      <p:grpSpPr>
        <a:xfrm>
          <a:off x="0" y="0"/>
          <a:ext cx="0" cy="0"/>
          <a:chOff x="0" y="0"/>
          <a:chExt cx="0" cy="0"/>
        </a:xfrm>
      </p:grpSpPr>
      <p:sp>
        <p:nvSpPr>
          <p:cNvPr id="301" name="Google Shape;301;gf9b8c33d46_0_42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2" name="Google Shape;302;gf9b8c33d46_0_4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3" name="Google Shape;303;gf9b8c33d46_0_42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29</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9b8c33d46_0_4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9b8c33d46_0_4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9b8c33d46_0_4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30</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f9b8c33d46_0_14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f9b8c33d46_0_14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8" name="Google Shape;58;gf9b8c33d46_0_14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gf9b8c33d46_0_43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4" name="Google Shape;324;gf9b8c33d46_0_43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5" name="Google Shape;325;gf9b8c33d46_0_43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31</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fae391e9fa_0_28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fae391e9fa_0_28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6" name="Google Shape;336;gfae391e9fa_0_28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f9b8c33d46_0_51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f9b8c33d46_0_5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55" name="Google Shape;355;gf9b8c33d46_0_51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33</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9b8c33d46_0_47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9b8c33d46_0_47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9b8c33d46_0_47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34</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f9b8c33d46_0_4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f9b8c33d46_0_4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2" name="Google Shape;382;gf9b8c33d46_0_4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35</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f9b8c33d46_0_50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f9b8c33d46_0_50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1" name="Google Shape;391;gf9b8c33d46_0_50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36</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8"/>
        <p:cNvGrpSpPr/>
        <p:nvPr/>
      </p:nvGrpSpPr>
      <p:grpSpPr>
        <a:xfrm>
          <a:off x="0" y="0"/>
          <a:ext cx="0" cy="0"/>
          <a:chOff x="0" y="0"/>
          <a:chExt cx="0" cy="0"/>
        </a:xfrm>
      </p:grpSpPr>
      <p:sp>
        <p:nvSpPr>
          <p:cNvPr id="409" name="Google Shape;409;gf9b8c33d46_0_5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0" name="Google Shape;410;gf9b8c33d46_0_5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11" name="Google Shape;411;gf9b8c33d46_0_5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f9b8c33d46_0_56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2" name="Google Shape;442;gf9b8c33d46_0_56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3" name="Google Shape;443;gf9b8c33d46_0_56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38</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f9b8c33d46_0_6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f9b8c33d46_0_6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35" name="Google Shape;535;gf9b8c33d46_0_6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39</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9b8c33d46_0_6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9b8c33d46_0_6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9b8c33d46_0_6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40</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
        <p:cNvGrpSpPr/>
        <p:nvPr/>
      </p:nvGrpSpPr>
      <p:grpSpPr>
        <a:xfrm>
          <a:off x="0" y="0"/>
          <a:ext cx="0" cy="0"/>
          <a:chOff x="0" y="0"/>
          <a:chExt cx="0" cy="0"/>
        </a:xfrm>
      </p:grpSpPr>
      <p:sp>
        <p:nvSpPr>
          <p:cNvPr id="66" name="Google Shape;66;gf9b8c33d46_0_12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 name="Google Shape;67;gf9b8c33d46_0_12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8" name="Google Shape;68;gf9b8c33d46_0_12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a:t>
            </a:fld>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
        <p:cNvGrpSpPr/>
        <p:nvPr/>
      </p:nvGrpSpPr>
      <p:grpSpPr>
        <a:xfrm>
          <a:off x="0" y="0"/>
          <a:ext cx="0" cy="0"/>
          <a:chOff x="0" y="0"/>
          <a:chExt cx="0" cy="0"/>
        </a:xfrm>
      </p:grpSpPr>
      <p:sp>
        <p:nvSpPr>
          <p:cNvPr id="59" name="Google Shape;59;gf9b8c33d46_0_6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 name="Google Shape;60;gf9b8c33d46_0_6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1" name="Google Shape;61;gf9b8c33d46_0_6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ae391e9fa_0_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ae391e9fa_0_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ae391e9fa_0_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42</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
        <p:cNvGrpSpPr/>
        <p:nvPr/>
      </p:nvGrpSpPr>
      <p:grpSpPr>
        <a:xfrm>
          <a:off x="0" y="0"/>
          <a:ext cx="0" cy="0"/>
          <a:chOff x="0" y="0"/>
          <a:chExt cx="0" cy="0"/>
        </a:xfrm>
      </p:grpSpPr>
      <p:sp>
        <p:nvSpPr>
          <p:cNvPr id="118" name="Google Shape;118;gfae391e9fa_0_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 name="Google Shape;119;gfae391e9fa_0_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0" name="Google Shape;120;gfae391e9fa_0_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43</a:t>
            </a:fld>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ae391e9fa_0_5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ae391e9fa_0_5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ae391e9fa_0_5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44</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
        <p:cNvGrpSpPr/>
        <p:nvPr/>
      </p:nvGrpSpPr>
      <p:grpSpPr>
        <a:xfrm>
          <a:off x="0" y="0"/>
          <a:ext cx="0" cy="0"/>
          <a:chOff x="0" y="0"/>
          <a:chExt cx="0" cy="0"/>
        </a:xfrm>
      </p:grpSpPr>
      <p:sp>
        <p:nvSpPr>
          <p:cNvPr id="135" name="Google Shape;135;gfae391e9fa_0_6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 name="Google Shape;136;gfae391e9fa_0_6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7" name="Google Shape;137;gfae391e9fa_0_6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45</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fae391e9fa_0_14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fae391e9fa_0_14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Clr>
                <a:schemeClr val="dk1"/>
              </a:buClr>
              <a:buSzPts val="1100"/>
              <a:buFont typeface="Arial"/>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170" name="Google Shape;170;gfae391e9fa_0_14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46</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fae391e9fa_0_16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fae391e9fa_0_16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3" name="Google Shape;183;gfae391e9fa_0_16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47</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fae391e9fa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0" name="Google Shape;200;gfae391e9fa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1" name="Google Shape;201;gfae391e9fa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48</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fae391e9fa_0_1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fae391e9fa_0_1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09" name="Google Shape;209;gfae391e9fa_0_1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49</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fae391e9fa_0_19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fae391e9fa_0_19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234" name="Google Shape;234;gfae391e9fa_0_19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50</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gf9b8c33d46_0_15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 name="Google Shape;75;gf9b8c33d46_0_15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u="sng">
                <a:solidFill>
                  <a:schemeClr val="hlink"/>
                </a:solidFill>
                <a:hlinkClick r:id="rId3"/>
              </a:rPr>
              <a:t>https://medium.com/@junyingw/future-of-gaming-rasterization-vs-ray-tracing-vs-path-tracing-32b334510f1f</a:t>
            </a:r>
            <a:endParaRPr/>
          </a:p>
          <a:p>
            <a:pPr marL="0" lvl="0" indent="0" algn="l" rtl="0">
              <a:spcBef>
                <a:spcPts val="0"/>
              </a:spcBef>
              <a:spcAft>
                <a:spcPts val="0"/>
              </a:spcAft>
              <a:buNone/>
            </a:pPr>
            <a:endParaRPr/>
          </a:p>
        </p:txBody>
      </p:sp>
      <p:sp>
        <p:nvSpPr>
          <p:cNvPr id="76" name="Google Shape;76;gf9b8c33d46_0_15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fae391e9fa_0_2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fae391e9fa_0_2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46" name="Google Shape;246;gfae391e9fa_0_2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fae391e9fa_0_23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fae391e9fa_0_23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just" rtl="0">
              <a:lnSpc>
                <a:spcPct val="115000"/>
              </a:lnSpc>
              <a:spcBef>
                <a:spcPts val="1000"/>
              </a:spcBef>
              <a:spcAft>
                <a:spcPts val="0"/>
              </a:spcAft>
              <a:buNone/>
            </a:pPr>
            <a:r>
              <a:rPr lang="en-BR" sz="1350" b="1">
                <a:solidFill>
                  <a:srgbClr val="555555"/>
                </a:solidFill>
                <a:latin typeface="Verdana"/>
                <a:ea typeface="Verdana"/>
                <a:cs typeface="Verdana"/>
                <a:sym typeface="Verdana"/>
              </a:rPr>
              <a:t>Shadow Acne</a:t>
            </a:r>
            <a:endParaRPr sz="1350" b="1">
              <a:solidFill>
                <a:srgbClr val="555555"/>
              </a:solidFill>
              <a:latin typeface="Verdana"/>
              <a:ea typeface="Verdana"/>
              <a:cs typeface="Verdana"/>
              <a:sym typeface="Verdana"/>
            </a:endParaRPr>
          </a:p>
          <a:p>
            <a:pPr marL="0" lvl="0" indent="0" algn="l" rtl="0">
              <a:spcBef>
                <a:spcPts val="1000"/>
              </a:spcBef>
              <a:spcAft>
                <a:spcPts val="0"/>
              </a:spcAft>
              <a:buNone/>
            </a:pPr>
            <a:endParaRPr/>
          </a:p>
        </p:txBody>
      </p:sp>
      <p:sp>
        <p:nvSpPr>
          <p:cNvPr id="270" name="Google Shape;270;gfae391e9fa_0_23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52</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f68d906cc6_0_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f68d906cc6_0_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3" name="Google Shape;333;gf68d906cc6_0_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53</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f68d906cc6_0_8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f68d906cc6_0_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75" name="Google Shape;375;gf68d906cc6_0_8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54</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f68d906cc6_0_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f68d906cc6_0_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83" name="Google Shape;383;gf68d906cc6_0_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55</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f68d906cc6_0_7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f68d906cc6_0_7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8" name="Google Shape;408;gf68d906cc6_0_7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56</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
        <p:cNvGrpSpPr/>
        <p:nvPr/>
      </p:nvGrpSpPr>
      <p:grpSpPr>
        <a:xfrm>
          <a:off x="0" y="0"/>
          <a:ext cx="0" cy="0"/>
          <a:chOff x="0" y="0"/>
          <a:chExt cx="0" cy="0"/>
        </a:xfrm>
      </p:grpSpPr>
      <p:sp>
        <p:nvSpPr>
          <p:cNvPr id="49" name="Google Shape;49;gf68d906cc6_0_9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 name="Google Shape;50;gf68d906cc6_0_9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1" name="Google Shape;51;gf68d906cc6_0_9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57</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
        <p:cNvGrpSpPr/>
        <p:nvPr/>
      </p:nvGrpSpPr>
      <p:grpSpPr>
        <a:xfrm>
          <a:off x="0" y="0"/>
          <a:ext cx="0" cy="0"/>
          <a:chOff x="0" y="0"/>
          <a:chExt cx="0" cy="0"/>
        </a:xfrm>
      </p:grpSpPr>
      <p:sp>
        <p:nvSpPr>
          <p:cNvPr id="57" name="Google Shape;57;gf68d906cc6_0_9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 name="Google Shape;58;gf68d906cc6_0_9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9" name="Google Shape;59;gf68d906cc6_0_9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58</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
        <p:cNvGrpSpPr/>
        <p:nvPr/>
      </p:nvGrpSpPr>
      <p:grpSpPr>
        <a:xfrm>
          <a:off x="0" y="0"/>
          <a:ext cx="0" cy="0"/>
          <a:chOff x="0" y="0"/>
          <a:chExt cx="0" cy="0"/>
        </a:xfrm>
      </p:grpSpPr>
      <p:sp>
        <p:nvSpPr>
          <p:cNvPr id="67" name="Google Shape;67;gf68d906cc6_0_10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 name="Google Shape;68;gf68d906cc6_0_10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69" name="Google Shape;69;gf68d906cc6_0_10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59</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f68d906cc6_0_1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f68d906cc6_0_1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79" name="Google Shape;79;gf68d906cc6_0_1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60</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
        <p:cNvGrpSpPr/>
        <p:nvPr/>
      </p:nvGrpSpPr>
      <p:grpSpPr>
        <a:xfrm>
          <a:off x="0" y="0"/>
          <a:ext cx="0" cy="0"/>
          <a:chOff x="0" y="0"/>
          <a:chExt cx="0" cy="0"/>
        </a:xfrm>
      </p:grpSpPr>
      <p:sp>
        <p:nvSpPr>
          <p:cNvPr id="87" name="Google Shape;87;gf9b8c33d46_0_1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 name="Google Shape;88;gf9b8c33d46_0_1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400"/>
          </a:p>
        </p:txBody>
      </p:sp>
      <p:sp>
        <p:nvSpPr>
          <p:cNvPr id="89" name="Google Shape;89;gf9b8c33d46_0_1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f68d906cc6_0_13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f68d906cc6_0_13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1" name="Google Shape;91;gf68d906cc6_0_13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61</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f68d906cc6_0_17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f68d906cc6_0_17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8" name="Google Shape;128;gf68d906cc6_0_17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62</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3"/>
        <p:cNvGrpSpPr/>
        <p:nvPr/>
      </p:nvGrpSpPr>
      <p:grpSpPr>
        <a:xfrm>
          <a:off x="0" y="0"/>
          <a:ext cx="0" cy="0"/>
          <a:chOff x="0" y="0"/>
          <a:chExt cx="0" cy="0"/>
        </a:xfrm>
      </p:grpSpPr>
      <p:sp>
        <p:nvSpPr>
          <p:cNvPr id="134" name="Google Shape;134;gf68d906cc6_0_1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5" name="Google Shape;135;gf68d906cc6_0_1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 name="Google Shape;136;gf68d906cc6_0_1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63</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
        <p:cNvGrpSpPr/>
        <p:nvPr/>
      </p:nvGrpSpPr>
      <p:grpSpPr>
        <a:xfrm>
          <a:off x="0" y="0"/>
          <a:ext cx="0" cy="0"/>
          <a:chOff x="0" y="0"/>
          <a:chExt cx="0" cy="0"/>
        </a:xfrm>
      </p:grpSpPr>
      <p:sp>
        <p:nvSpPr>
          <p:cNvPr id="146" name="Google Shape;146;gf68d906cc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7" name="Google Shape;147;gf68d906cc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8" name="Google Shape;148;gf68d906cc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64</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68d906cc6_0_21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68d906cc6_0_21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68d906cc6_0_21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65</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f68d906cc6_0_24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5" name="Google Shape;185;gf68d906cc6_0_24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6" name="Google Shape;186;gf68d906cc6_0_24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66</a:t>
            </a:fld>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f68d906cc6_0_24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f68d906cc6_0_24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4" name="Google Shape;194;gf68d906cc6_0_24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67</a:t>
            </a:fld>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f68d906cc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f68d906cc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0" name="Google Shape;220;gf68d906cc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68</a:t>
            </a:fld>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5"/>
        <p:cNvGrpSpPr/>
        <p:nvPr/>
      </p:nvGrpSpPr>
      <p:grpSpPr>
        <a:xfrm>
          <a:off x="0" y="0"/>
          <a:ext cx="0" cy="0"/>
          <a:chOff x="0" y="0"/>
          <a:chExt cx="0" cy="0"/>
        </a:xfrm>
      </p:grpSpPr>
      <p:sp>
        <p:nvSpPr>
          <p:cNvPr id="226" name="Google Shape;226;gf68d906cc6_0_28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7" name="Google Shape;227;gf68d906cc6_0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28" name="Google Shape;228;gf68d906cc6_0_28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69</a:t>
            </a:fld>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1"/>
        <p:cNvGrpSpPr/>
        <p:nvPr/>
      </p:nvGrpSpPr>
      <p:grpSpPr>
        <a:xfrm>
          <a:off x="0" y="0"/>
          <a:ext cx="0" cy="0"/>
          <a:chOff x="0" y="0"/>
          <a:chExt cx="0" cy="0"/>
        </a:xfrm>
      </p:grpSpPr>
      <p:sp>
        <p:nvSpPr>
          <p:cNvPr id="252" name="Google Shape;252;gf68d906cc6_0_3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3" name="Google Shape;253;gf68d906cc6_0_3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54" name="Google Shape;254;gf68d906cc6_0_3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70</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
        <p:cNvGrpSpPr/>
        <p:nvPr/>
      </p:nvGrpSpPr>
      <p:grpSpPr>
        <a:xfrm>
          <a:off x="0" y="0"/>
          <a:ext cx="0" cy="0"/>
          <a:chOff x="0" y="0"/>
          <a:chExt cx="0" cy="0"/>
        </a:xfrm>
      </p:grpSpPr>
      <p:sp>
        <p:nvSpPr>
          <p:cNvPr id="97" name="Google Shape;97;gf9b8c33d46_0_20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 name="Google Shape;98;gf9b8c33d46_0_20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9" name="Google Shape;99;gf9b8c33d46_0_20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a:t>
            </a:fld>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9"/>
        <p:cNvGrpSpPr/>
        <p:nvPr/>
      </p:nvGrpSpPr>
      <p:grpSpPr>
        <a:xfrm>
          <a:off x="0" y="0"/>
          <a:ext cx="0" cy="0"/>
          <a:chOff x="0" y="0"/>
          <a:chExt cx="0" cy="0"/>
        </a:xfrm>
      </p:grpSpPr>
      <p:sp>
        <p:nvSpPr>
          <p:cNvPr id="260" name="Google Shape;260;gf68d906cc6_0_3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1" name="Google Shape;261;gf68d906cc6_0_3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62" name="Google Shape;262;gf68d906cc6_0_3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71</a:t>
            </a:fld>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8"/>
        <p:cNvGrpSpPr/>
        <p:nvPr/>
      </p:nvGrpSpPr>
      <p:grpSpPr>
        <a:xfrm>
          <a:off x="0" y="0"/>
          <a:ext cx="0" cy="0"/>
          <a:chOff x="0" y="0"/>
          <a:chExt cx="0" cy="0"/>
        </a:xfrm>
      </p:grpSpPr>
      <p:sp>
        <p:nvSpPr>
          <p:cNvPr id="269" name="Google Shape;269;gf68d906cc6_0_3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0" name="Google Shape;270;gf68d906cc6_0_3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71" name="Google Shape;271;gf68d906cc6_0_3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72</a:t>
            </a:fld>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f68d906cc6_0_34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f68d906cc6_0_34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297" name="Google Shape;297;gf68d906cc6_0_34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73</a:t>
            </a:fld>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f68d906cc6_0_35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f68d906cc6_0_35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05" name="Google Shape;305;gf68d906cc6_0_35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74</a:t>
            </a:fld>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1"/>
        <p:cNvGrpSpPr/>
        <p:nvPr/>
      </p:nvGrpSpPr>
      <p:grpSpPr>
        <a:xfrm>
          <a:off x="0" y="0"/>
          <a:ext cx="0" cy="0"/>
          <a:chOff x="0" y="0"/>
          <a:chExt cx="0" cy="0"/>
        </a:xfrm>
      </p:grpSpPr>
      <p:sp>
        <p:nvSpPr>
          <p:cNvPr id="312" name="Google Shape;312;gf68d906cc6_0_37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3" name="Google Shape;313;gf68d906cc6_0_37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4" name="Google Shape;314;gf68d906cc6_0_37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75</a:t>
            </a:fld>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f68d906cc6_0_3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2" name="Google Shape;322;gf68d906cc6_0_3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23" name="Google Shape;323;gf68d906cc6_0_38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76</a:t>
            </a:fld>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f68d906cc6_0_42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f68d906cc6_0_42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64" name="Google Shape;364;gf68d906cc6_0_420: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77</a:t>
            </a:fld>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f68d906cc6_0_4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f68d906cc6_0_4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96" name="Google Shape;396;gf68d906cc6_0_4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78</a:t>
            </a:fld>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68d906cc6_0_45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68d906cc6_0_45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68d906cc6_0_459: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79</a:t>
            </a:fld>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gfd8d3fa6c8_0_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 name="Google Shape;121;gfd8d3fa6c8_0_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2" name="Google Shape;122;gfd8d3fa6c8_0_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80</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gf9b8c33d46_0_27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5" name="Google Shape;115;gf9b8c33d46_0_27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16" name="Google Shape;116;gf9b8c33d46_0_27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a:t>
            </a:fld>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
        <p:cNvGrpSpPr/>
        <p:nvPr/>
      </p:nvGrpSpPr>
      <p:grpSpPr>
        <a:xfrm>
          <a:off x="0" y="0"/>
          <a:ext cx="0" cy="0"/>
          <a:chOff x="0" y="0"/>
          <a:chExt cx="0" cy="0"/>
        </a:xfrm>
      </p:grpSpPr>
      <p:sp>
        <p:nvSpPr>
          <p:cNvPr id="137" name="Google Shape;137;gfd8d3fa6c8_0_10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8" name="Google Shape;138;gfd8d3fa6c8_0_10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9" name="Google Shape;139;gfd8d3fa6c8_0_10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81</a:t>
            </a:fld>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fd8d3fa6c8_0_116: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fd8d3fa6c8_0_116: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49" name="Google Shape;149;gfd8d3fa6c8_0_116: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82</a:t>
            </a:fld>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gfd8d3fa6c8_0_127: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7" name="Google Shape;157;gfd8d3fa6c8_0_127: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58" name="Google Shape;158;gfd8d3fa6c8_0_127: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83</a:t>
            </a:fld>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4"/>
        <p:cNvGrpSpPr/>
        <p:nvPr/>
      </p:nvGrpSpPr>
      <p:grpSpPr>
        <a:xfrm>
          <a:off x="0" y="0"/>
          <a:ext cx="0" cy="0"/>
          <a:chOff x="0" y="0"/>
          <a:chExt cx="0" cy="0"/>
        </a:xfrm>
      </p:grpSpPr>
      <p:sp>
        <p:nvSpPr>
          <p:cNvPr id="165" name="Google Shape;165;gfd8d3fa6c8_0_13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6" name="Google Shape;166;gfd8d3fa6c8_0_13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67" name="Google Shape;167;gfd8d3fa6c8_0_13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84</a:t>
            </a:fld>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fd8d3fa6c8_0_14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fd8d3fa6c8_0_14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77" name="Google Shape;177;gfd8d3fa6c8_0_14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85</a:t>
            </a:fld>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Google Shape;194;gfd8d3fa6c8_0_16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5" name="Google Shape;195;gfd8d3fa6c8_0_1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96" name="Google Shape;196;gfd8d3fa6c8_0_16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86</a:t>
            </a:fld>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0"/>
        <p:cNvGrpSpPr/>
        <p:nvPr/>
      </p:nvGrpSpPr>
      <p:grpSpPr>
        <a:xfrm>
          <a:off x="0" y="0"/>
          <a:ext cx="0" cy="0"/>
          <a:chOff x="0" y="0"/>
          <a:chExt cx="0" cy="0"/>
        </a:xfrm>
      </p:grpSpPr>
      <p:sp>
        <p:nvSpPr>
          <p:cNvPr id="311" name="Google Shape;311;gfd8d3fa6c8_0_29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2" name="Google Shape;312;gfd8d3fa6c8_0_29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13" name="Google Shape;313;gfd8d3fa6c8_0_29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87</a:t>
            </a:fld>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fd8d3fa6c8_0_314: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fd8d3fa6c8_0_31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gfd8d3fa6c8_0_314: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88</a:t>
            </a:fld>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5"/>
        <p:cNvGrpSpPr/>
        <p:nvPr/>
      </p:nvGrpSpPr>
      <p:grpSpPr>
        <a:xfrm>
          <a:off x="0" y="0"/>
          <a:ext cx="0" cy="0"/>
          <a:chOff x="0" y="0"/>
          <a:chExt cx="0" cy="0"/>
        </a:xfrm>
      </p:grpSpPr>
      <p:sp>
        <p:nvSpPr>
          <p:cNvPr id="346" name="Google Shape;346;gfd8d3fa6c8_0_32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7" name="Google Shape;347;gfd8d3fa6c8_0_32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48" name="Google Shape;348;gfd8d3fa6c8_0_32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BR"/>
              <a:t>89</a:t>
            </a:fld>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fd8d3fa6c8_0_385: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fd8d3fa6c8_0_38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04" name="Google Shape;404;gfd8d3fa6c8_0_385: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90</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5"/>
        <p:cNvGrpSpPr/>
        <p:nvPr/>
      </p:nvGrpSpPr>
      <p:grpSpPr>
        <a:xfrm>
          <a:off x="0" y="0"/>
          <a:ext cx="0" cy="0"/>
          <a:chOff x="0" y="0"/>
          <a:chExt cx="0" cy="0"/>
        </a:xfrm>
      </p:grpSpPr>
      <p:sp>
        <p:nvSpPr>
          <p:cNvPr id="486" name="Google Shape;486;gfd6de9beca_0_52: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7" name="Google Shape;487;gfd6de9beca_0_52: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400"/>
              </a:spcBef>
              <a:spcAft>
                <a:spcPts val="0"/>
              </a:spcAft>
              <a:buNone/>
            </a:pPr>
            <a:r>
              <a:rPr lang="pt-BR" dirty="0"/>
              <a:t>Taça de Vinho:</a:t>
            </a:r>
          </a:p>
          <a:p>
            <a:pPr marL="0" lvl="0" indent="0" algn="l" rtl="0">
              <a:spcBef>
                <a:spcPts val="400"/>
              </a:spcBef>
              <a:spcAft>
                <a:spcPts val="0"/>
              </a:spcAft>
              <a:buNone/>
            </a:pPr>
            <a:r>
              <a:rPr lang="pt-BR" u="sng" dirty="0">
                <a:solidFill>
                  <a:schemeClr val="hlink"/>
                </a:solidFill>
                <a:latin typeface="Arial"/>
                <a:ea typeface="Arial"/>
                <a:cs typeface="Arial"/>
                <a:sym typeface="Arial"/>
                <a:hlinkClick r:id="rId3"/>
              </a:rPr>
              <a:t>https://en.wikipedia.org/wiki/Implicit_surface</a:t>
            </a:r>
            <a:endParaRPr lang="pt-BR" dirty="0">
              <a:latin typeface="Arial"/>
              <a:ea typeface="Arial"/>
              <a:cs typeface="Arial"/>
              <a:sym typeface="Arial"/>
            </a:endParaRPr>
          </a:p>
          <a:p>
            <a:pPr marL="0" lvl="0" indent="0" algn="l" rtl="0">
              <a:spcBef>
                <a:spcPts val="400"/>
              </a:spcBef>
              <a:spcAft>
                <a:spcPts val="0"/>
              </a:spcAft>
              <a:buNone/>
            </a:pPr>
            <a:endParaRPr lang="pt-BR" dirty="0"/>
          </a:p>
          <a:p>
            <a:pPr marL="0" lvl="0" indent="0" algn="l" rtl="0">
              <a:spcBef>
                <a:spcPts val="400"/>
              </a:spcBef>
              <a:spcAft>
                <a:spcPts val="0"/>
              </a:spcAft>
              <a:buNone/>
            </a:pPr>
            <a:r>
              <a:rPr lang="pt-BR" dirty="0"/>
              <a:t>Gota:</a:t>
            </a:r>
          </a:p>
          <a:p>
            <a:pPr marL="0" lvl="0" indent="0" algn="l" rtl="0">
              <a:spcBef>
                <a:spcPts val="400"/>
              </a:spcBef>
              <a:spcAft>
                <a:spcPts val="0"/>
              </a:spcAft>
              <a:buNone/>
            </a:pPr>
            <a:r>
              <a:rPr lang="pt-BR" u="sng" dirty="0">
                <a:solidFill>
                  <a:schemeClr val="hlink"/>
                </a:solidFill>
                <a:latin typeface="Arial"/>
                <a:ea typeface="Arial"/>
                <a:cs typeface="Arial"/>
                <a:sym typeface="Arial"/>
                <a:hlinkClick r:id="rId4"/>
              </a:rPr>
              <a:t>http://paulbourke.net/geometry/teardrop/</a:t>
            </a:r>
            <a:endParaRPr lang="pt-BR" dirty="0">
              <a:latin typeface="Arial"/>
              <a:ea typeface="Arial"/>
              <a:cs typeface="Arial"/>
              <a:sym typeface="Arial"/>
            </a:endParaRPr>
          </a:p>
          <a:p>
            <a:pPr marL="0" lvl="0" indent="0" algn="l" rtl="0">
              <a:spcBef>
                <a:spcPts val="0"/>
              </a:spcBef>
              <a:spcAft>
                <a:spcPts val="0"/>
              </a:spcAft>
              <a:buNone/>
            </a:pPr>
            <a:endParaRPr dirty="0"/>
          </a:p>
        </p:txBody>
      </p:sp>
      <p:sp>
        <p:nvSpPr>
          <p:cNvPr id="488" name="Google Shape;488;gfd6de9beca_0_52: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pt-BR"/>
              <a:t>9</a:t>
            </a:fld>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fd8d3fa6c8_0_413: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fd8d3fa6c8_0_41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0" name="Google Shape;430;gfd8d3fa6c8_0_413: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91</a:t>
            </a:fld>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fd8d3fa6c8_0_42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7" name="Google Shape;437;gfd8d3fa6c8_0_42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38" name="Google Shape;438;gfd8d3fa6c8_0_42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92</a:t>
            </a:fld>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fd8d3fa6c8_0_431: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fd8d3fa6c8_0_43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447" name="Google Shape;447;gfd8d3fa6c8_0_431: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93</a:t>
            </a:fld>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9"/>
        <p:cNvGrpSpPr/>
        <p:nvPr/>
      </p:nvGrpSpPr>
      <p:grpSpPr>
        <a:xfrm>
          <a:off x="0" y="0"/>
          <a:ext cx="0" cy="0"/>
          <a:chOff x="0" y="0"/>
          <a:chExt cx="0" cy="0"/>
        </a:xfrm>
      </p:grpSpPr>
      <p:sp>
        <p:nvSpPr>
          <p:cNvPr id="550" name="Google Shape;550;gfc614b5165_0_80: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51" name="Google Shape;551;gfc614b5165_0_80: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8"/>
        <p:cNvGrpSpPr/>
        <p:nvPr/>
      </p:nvGrpSpPr>
      <p:grpSpPr>
        <a:xfrm>
          <a:off x="0" y="0"/>
          <a:ext cx="0" cy="0"/>
          <a:chOff x="0" y="0"/>
          <a:chExt cx="0" cy="0"/>
        </a:xfrm>
      </p:grpSpPr>
      <p:sp>
        <p:nvSpPr>
          <p:cNvPr id="559" name="Google Shape;559;gfc614b5165_0_88: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0" name="Google Shape;560;gfc614b5165_0_8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61" name="Google Shape;561;gfc614b5165_0_88:notes"/>
          <p:cNvSpPr txBox="1">
            <a:spLocks noGrp="1"/>
          </p:cNvSpPr>
          <p:nvPr>
            <p:ph type="sldNum" idx="12"/>
          </p:nvPr>
        </p:nvSpPr>
        <p:spPr>
          <a:xfrm>
            <a:off x="3884613" y="8685213"/>
            <a:ext cx="2971800" cy="4572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BR"/>
              <a:t>95</a:t>
            </a:fld>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fae391e9fa_0_289: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543" name="Google Shape;543;gfae391e9fa_0_289:notes"/>
          <p:cNvSpPr>
            <a:spLocks noGrp="1" noRot="1" noChangeAspect="1"/>
          </p:cNvSpPr>
          <p:nvPr>
            <p:ph type="sldImg" idx="2"/>
          </p:nvPr>
        </p:nvSpPr>
        <p:spPr>
          <a:xfrm>
            <a:off x="685800" y="685800"/>
            <a:ext cx="54864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ítulo e conteúdo">
  <p:cSld name="Título e conteúdo">
    <p:spTree>
      <p:nvGrpSpPr>
        <p:cNvPr id="1" name="Shape 11"/>
        <p:cNvGrpSpPr/>
        <p:nvPr/>
      </p:nvGrpSpPr>
      <p:grpSpPr>
        <a:xfrm>
          <a:off x="0" y="0"/>
          <a:ext cx="0" cy="0"/>
          <a:chOff x="0" y="0"/>
          <a:chExt cx="0" cy="0"/>
        </a:xfrm>
      </p:grpSpPr>
      <p:sp>
        <p:nvSpPr>
          <p:cNvPr id="12" name="Google Shape;12;p2"/>
          <p:cNvSpPr txBox="1">
            <a:spLocks noGrp="1"/>
          </p:cNvSpPr>
          <p:nvPr>
            <p:ph type="dt" idx="10"/>
          </p:nvPr>
        </p:nvSpPr>
        <p:spPr>
          <a:xfrm>
            <a:off x="457200" y="5296959"/>
            <a:ext cx="2133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3" name="Google Shape;13;p2"/>
          <p:cNvSpPr txBox="1">
            <a:spLocks noGrp="1"/>
          </p:cNvSpPr>
          <p:nvPr>
            <p:ph type="ftr" idx="11"/>
          </p:nvPr>
        </p:nvSpPr>
        <p:spPr>
          <a:xfrm>
            <a:off x="3124200" y="5296959"/>
            <a:ext cx="2895600" cy="304271"/>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b="0" i="0" u="none" strike="noStrike" cap="none">
                <a:solidFill>
                  <a:srgbClr val="BCBEC0"/>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4" name="Google Shape;14;p2"/>
          <p:cNvSpPr txBox="1">
            <a:spLocks noGrp="1"/>
          </p:cNvSpPr>
          <p:nvPr>
            <p:ph type="sldNum" idx="12"/>
          </p:nvPr>
        </p:nvSpPr>
        <p:spPr>
          <a:xfrm>
            <a:off x="6553200" y="5296959"/>
            <a:ext cx="2133600" cy="304271"/>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b="0" i="0" u="none" strike="noStrike" cap="none">
                <a:solidFill>
                  <a:srgbClr val="BCBEC0"/>
                </a:solidFill>
                <a:latin typeface="Calibri"/>
                <a:ea typeface="Calibri"/>
                <a:cs typeface="Calibri"/>
                <a:sym typeface="Calibri"/>
              </a:defRPr>
            </a:lvl1pPr>
            <a:lvl2pPr marL="0" marR="0" lvl="1" indent="0" algn="l" rtl="0">
              <a:spcBef>
                <a:spcPts val="0"/>
              </a:spcBef>
              <a:buNone/>
              <a:defRPr sz="1800" b="0" i="0" u="none" strike="noStrike" cap="none">
                <a:solidFill>
                  <a:srgbClr val="BCBEC0"/>
                </a:solidFill>
                <a:latin typeface="Calibri"/>
                <a:ea typeface="Calibri"/>
                <a:cs typeface="Calibri"/>
                <a:sym typeface="Calibri"/>
              </a:defRPr>
            </a:lvl2pPr>
            <a:lvl3pPr marL="0" marR="0" lvl="2" indent="0" algn="l" rtl="0">
              <a:spcBef>
                <a:spcPts val="0"/>
              </a:spcBef>
              <a:buNone/>
              <a:defRPr sz="1800" b="0" i="0" u="none" strike="noStrike" cap="none">
                <a:solidFill>
                  <a:srgbClr val="BCBEC0"/>
                </a:solidFill>
                <a:latin typeface="Calibri"/>
                <a:ea typeface="Calibri"/>
                <a:cs typeface="Calibri"/>
                <a:sym typeface="Calibri"/>
              </a:defRPr>
            </a:lvl3pPr>
            <a:lvl4pPr marL="0" marR="0" lvl="3" indent="0" algn="l" rtl="0">
              <a:spcBef>
                <a:spcPts val="0"/>
              </a:spcBef>
              <a:buNone/>
              <a:defRPr sz="1800" b="0" i="0" u="none" strike="noStrike" cap="none">
                <a:solidFill>
                  <a:srgbClr val="BCBEC0"/>
                </a:solidFill>
                <a:latin typeface="Calibri"/>
                <a:ea typeface="Calibri"/>
                <a:cs typeface="Calibri"/>
                <a:sym typeface="Calibri"/>
              </a:defRPr>
            </a:lvl4pPr>
            <a:lvl5pPr marL="0" marR="0" lvl="4" indent="0" algn="l" rtl="0">
              <a:spcBef>
                <a:spcPts val="0"/>
              </a:spcBef>
              <a:buNone/>
              <a:defRPr sz="1800" b="0" i="0" u="none" strike="noStrike" cap="none">
                <a:solidFill>
                  <a:srgbClr val="BCBEC0"/>
                </a:solidFill>
                <a:latin typeface="Calibri"/>
                <a:ea typeface="Calibri"/>
                <a:cs typeface="Calibri"/>
                <a:sym typeface="Calibri"/>
              </a:defRPr>
            </a:lvl5pPr>
            <a:lvl6pPr marL="0" marR="0" lvl="5" indent="0" algn="l" rtl="0">
              <a:spcBef>
                <a:spcPts val="0"/>
              </a:spcBef>
              <a:buNone/>
              <a:defRPr sz="1800" b="0" i="0" u="none" strike="noStrike" cap="none">
                <a:solidFill>
                  <a:srgbClr val="BCBEC0"/>
                </a:solidFill>
                <a:latin typeface="Calibri"/>
                <a:ea typeface="Calibri"/>
                <a:cs typeface="Calibri"/>
                <a:sym typeface="Calibri"/>
              </a:defRPr>
            </a:lvl6pPr>
            <a:lvl7pPr marL="0" marR="0" lvl="6" indent="0" algn="l" rtl="0">
              <a:spcBef>
                <a:spcPts val="0"/>
              </a:spcBef>
              <a:buNone/>
              <a:defRPr sz="1800" b="0" i="0" u="none" strike="noStrike" cap="none">
                <a:solidFill>
                  <a:srgbClr val="BCBEC0"/>
                </a:solidFill>
                <a:latin typeface="Calibri"/>
                <a:ea typeface="Calibri"/>
                <a:cs typeface="Calibri"/>
                <a:sym typeface="Calibri"/>
              </a:defRPr>
            </a:lvl7pPr>
            <a:lvl8pPr marL="0" marR="0" lvl="7" indent="0" algn="l" rtl="0">
              <a:spcBef>
                <a:spcPts val="0"/>
              </a:spcBef>
              <a:buNone/>
              <a:defRPr sz="1800" b="0" i="0" u="none" strike="noStrike" cap="none">
                <a:solidFill>
                  <a:srgbClr val="BCBEC0"/>
                </a:solidFill>
                <a:latin typeface="Calibri"/>
                <a:ea typeface="Calibri"/>
                <a:cs typeface="Calibri"/>
                <a:sym typeface="Calibri"/>
              </a:defRPr>
            </a:lvl8pPr>
            <a:lvl9pPr marL="0" marR="0" lvl="8" indent="0" algn="l" rtl="0">
              <a:spcBef>
                <a:spcPts val="0"/>
              </a:spcBef>
              <a:buNone/>
              <a:defRPr sz="1800" b="0" i="0" u="none" strike="noStrike" cap="none">
                <a:solidFill>
                  <a:srgbClr val="BCBEC0"/>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pic>
        <p:nvPicPr>
          <p:cNvPr id="15" name="Google Shape;15;p2"/>
          <p:cNvPicPr preferRelativeResize="0"/>
          <p:nvPr/>
        </p:nvPicPr>
        <p:blipFill rotWithShape="1">
          <a:blip r:embed="rId2">
            <a:alphaModFix/>
          </a:blip>
          <a:srcRect/>
          <a:stretch/>
        </p:blipFill>
        <p:spPr>
          <a:xfrm>
            <a:off x="6094" y="-1"/>
            <a:ext cx="9123426" cy="6846849"/>
          </a:xfrm>
          <a:prstGeom prst="rect">
            <a:avLst/>
          </a:prstGeom>
          <a:noFill/>
          <a:ln>
            <a:noFill/>
          </a:ln>
        </p:spPr>
      </p:pic>
      <p:sp>
        <p:nvSpPr>
          <p:cNvPr id="16" name="Google Shape;16;p2"/>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600"/>
              </a:spcBef>
              <a:spcAft>
                <a:spcPts val="0"/>
              </a:spcAft>
              <a:buClr>
                <a:schemeClr val="lt1"/>
              </a:buClr>
              <a:buSzPts val="3000"/>
              <a:buFont typeface="Arial"/>
              <a:buNone/>
              <a:defRPr sz="3000" b="1"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7" name="Google Shape;17;p2"/>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333"/>
              </a:spcBef>
              <a:spcAft>
                <a:spcPts val="0"/>
              </a:spcAft>
              <a:buClr>
                <a:schemeClr val="lt1"/>
              </a:buClr>
              <a:buSzPts val="1667"/>
              <a:buFont typeface="Arial"/>
              <a:buNone/>
              <a:defRPr sz="16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18" name="Google Shape;18;p2"/>
          <p:cNvSpPr txBox="1">
            <a:spLocks noGrp="1"/>
          </p:cNvSpPr>
          <p:nvPr>
            <p:ph type="body" idx="3"/>
          </p:nvPr>
        </p:nvSpPr>
        <p:spPr>
          <a:xfrm>
            <a:off x="900112" y="5296958"/>
            <a:ext cx="7343775" cy="198438"/>
          </a:xfrm>
          <a:prstGeom prst="rect">
            <a:avLst/>
          </a:prstGeom>
          <a:noFill/>
          <a:ln>
            <a:noFill/>
          </a:ln>
        </p:spPr>
        <p:txBody>
          <a:bodyPr spcFirstLastPara="1" wrap="square" lIns="91425" tIns="45700" rIns="91425" bIns="45700" anchor="t" anchorCtr="0">
            <a:normAutofit/>
          </a:bodyPr>
          <a:lstStyle>
            <a:lvl1pPr marL="457200" marR="0" lvl="0" indent="-228600" algn="ctr" rtl="0">
              <a:spcBef>
                <a:spcPts val="233"/>
              </a:spcBef>
              <a:spcAft>
                <a:spcPts val="0"/>
              </a:spcAft>
              <a:buClr>
                <a:schemeClr val="lt1"/>
              </a:buClr>
              <a:buSzPts val="1167"/>
              <a:buFont typeface="Arial"/>
              <a:buNone/>
              <a:defRPr sz="1167" b="0" i="0" u="none" strike="noStrike" cap="none">
                <a:solidFill>
                  <a:schemeClr val="lt1"/>
                </a:solidFill>
                <a:latin typeface="Verdana"/>
                <a:ea typeface="Verdana"/>
                <a:cs typeface="Verdana"/>
                <a:sym typeface="Verdana"/>
              </a:defRPr>
            </a:lvl1pPr>
            <a:lvl2pPr marL="914400" marR="0" lvl="1"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2pPr>
            <a:lvl3pPr marL="1371600" marR="0" lvl="2"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3pPr>
            <a:lvl4pPr marL="1828800" marR="0" lvl="3"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4pPr>
            <a:lvl5pPr marL="2286000" marR="0" lvl="4"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Title and Content">
  <p:cSld name="1_Title and Conten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1" name="Google Shape;21;p3"/>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lvl1pPr marL="457200" marR="0" lvl="0" indent="-228600" algn="l" rtl="0">
              <a:spcBef>
                <a:spcPts val="400"/>
              </a:spcBef>
              <a:spcAft>
                <a:spcPts val="0"/>
              </a:spcAft>
              <a:buClr>
                <a:schemeClr val="dk1"/>
              </a:buClr>
              <a:buSzPts val="2000"/>
              <a:buFont typeface="Arial"/>
              <a:buNone/>
              <a:defRPr sz="2000" b="0" i="0" u="none" strike="noStrike" cap="none">
                <a:solidFill>
                  <a:schemeClr val="dk1"/>
                </a:solidFill>
                <a:latin typeface="Verdana"/>
                <a:ea typeface="Verdana"/>
                <a:cs typeface="Verdana"/>
                <a:sym typeface="Verdana"/>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2_Title and Content">
  <p:cSld name="2_Title and Content">
    <p:spTree>
      <p:nvGrpSpPr>
        <p:cNvPr id="1" name="Shape 23"/>
        <p:cNvGrpSpPr/>
        <p:nvPr/>
      </p:nvGrpSpPr>
      <p:grpSpPr>
        <a:xfrm>
          <a:off x="0" y="0"/>
          <a:ext cx="0" cy="0"/>
          <a:chOff x="0" y="0"/>
          <a:chExt cx="0" cy="0"/>
        </a:xfrm>
      </p:grpSpPr>
      <p:sp>
        <p:nvSpPr>
          <p:cNvPr id="24" name="Google Shape;24;p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5" name="Google Shape;25;p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lvl1pPr marL="0" marR="0" lvl="0" indent="0" algn="ctr" rtl="0">
              <a:spcBef>
                <a:spcPts val="0"/>
              </a:spcBef>
              <a:buNone/>
              <a:defRPr sz="833" b="0" i="0" u="none" strike="noStrike" cap="none">
                <a:solidFill>
                  <a:srgbClr val="888888"/>
                </a:solidFill>
                <a:latin typeface="Verdana"/>
                <a:ea typeface="Verdana"/>
                <a:cs typeface="Verdana"/>
                <a:sym typeface="Verdana"/>
              </a:defRPr>
            </a:lvl1pPr>
            <a:lvl2pPr marL="0" marR="0" lvl="1" indent="0" algn="ctr" rtl="0">
              <a:spcBef>
                <a:spcPts val="0"/>
              </a:spcBef>
              <a:buNone/>
              <a:defRPr sz="833" b="0" i="0" u="none" strike="noStrike" cap="none">
                <a:solidFill>
                  <a:srgbClr val="888888"/>
                </a:solidFill>
                <a:latin typeface="Verdana"/>
                <a:ea typeface="Verdana"/>
                <a:cs typeface="Verdana"/>
                <a:sym typeface="Verdana"/>
              </a:defRPr>
            </a:lvl2pPr>
            <a:lvl3pPr marL="0" marR="0" lvl="2" indent="0" algn="ctr" rtl="0">
              <a:spcBef>
                <a:spcPts val="0"/>
              </a:spcBef>
              <a:buNone/>
              <a:defRPr sz="833" b="0" i="0" u="none" strike="noStrike" cap="none">
                <a:solidFill>
                  <a:srgbClr val="888888"/>
                </a:solidFill>
                <a:latin typeface="Verdana"/>
                <a:ea typeface="Verdana"/>
                <a:cs typeface="Verdana"/>
                <a:sym typeface="Verdana"/>
              </a:defRPr>
            </a:lvl3pPr>
            <a:lvl4pPr marL="0" marR="0" lvl="3" indent="0" algn="ctr" rtl="0">
              <a:spcBef>
                <a:spcPts val="0"/>
              </a:spcBef>
              <a:buNone/>
              <a:defRPr sz="833" b="0" i="0" u="none" strike="noStrike" cap="none">
                <a:solidFill>
                  <a:srgbClr val="888888"/>
                </a:solidFill>
                <a:latin typeface="Verdana"/>
                <a:ea typeface="Verdana"/>
                <a:cs typeface="Verdana"/>
                <a:sym typeface="Verdana"/>
              </a:defRPr>
            </a:lvl4pPr>
            <a:lvl5pPr marL="0" marR="0" lvl="4" indent="0" algn="ctr" rtl="0">
              <a:spcBef>
                <a:spcPts val="0"/>
              </a:spcBef>
              <a:buNone/>
              <a:defRPr sz="833" b="0" i="0" u="none" strike="noStrike" cap="none">
                <a:solidFill>
                  <a:srgbClr val="888888"/>
                </a:solidFill>
                <a:latin typeface="Verdana"/>
                <a:ea typeface="Verdana"/>
                <a:cs typeface="Verdana"/>
                <a:sym typeface="Verdana"/>
              </a:defRPr>
            </a:lvl5pPr>
            <a:lvl6pPr marL="0" marR="0" lvl="5" indent="0" algn="ctr" rtl="0">
              <a:spcBef>
                <a:spcPts val="0"/>
              </a:spcBef>
              <a:buNone/>
              <a:defRPr sz="833" b="0" i="0" u="none" strike="noStrike" cap="none">
                <a:solidFill>
                  <a:srgbClr val="888888"/>
                </a:solidFill>
                <a:latin typeface="Verdana"/>
                <a:ea typeface="Verdana"/>
                <a:cs typeface="Verdana"/>
                <a:sym typeface="Verdana"/>
              </a:defRPr>
            </a:lvl6pPr>
            <a:lvl7pPr marL="0" marR="0" lvl="6" indent="0" algn="ctr" rtl="0">
              <a:spcBef>
                <a:spcPts val="0"/>
              </a:spcBef>
              <a:buNone/>
              <a:defRPr sz="833" b="0" i="0" u="none" strike="noStrike" cap="none">
                <a:solidFill>
                  <a:srgbClr val="888888"/>
                </a:solidFill>
                <a:latin typeface="Verdana"/>
                <a:ea typeface="Verdana"/>
                <a:cs typeface="Verdana"/>
                <a:sym typeface="Verdana"/>
              </a:defRPr>
            </a:lvl7pPr>
            <a:lvl8pPr marL="0" marR="0" lvl="7" indent="0" algn="ctr" rtl="0">
              <a:spcBef>
                <a:spcPts val="0"/>
              </a:spcBef>
              <a:buNone/>
              <a:defRPr sz="833" b="0" i="0" u="none" strike="noStrike" cap="none">
                <a:solidFill>
                  <a:srgbClr val="888888"/>
                </a:solidFill>
                <a:latin typeface="Verdana"/>
                <a:ea typeface="Verdana"/>
                <a:cs typeface="Verdana"/>
                <a:sym typeface="Verdana"/>
              </a:defRPr>
            </a:lvl8pPr>
            <a:lvl9pPr marL="0" marR="0" lvl="8" indent="0" algn="ctr" rtl="0">
              <a:spcBef>
                <a:spcPts val="0"/>
              </a:spcBef>
              <a:buNone/>
              <a:defRPr sz="833" b="0" i="0" u="none" strike="noStrike" cap="none">
                <a:solidFill>
                  <a:srgbClr val="888888"/>
                </a:solidFill>
                <a:latin typeface="Verdana"/>
                <a:ea typeface="Verdana"/>
                <a:cs typeface="Verdana"/>
                <a:sym typeface="Verdana"/>
              </a:defRPr>
            </a:lvl9pPr>
          </a:lstStyle>
          <a:p>
            <a:pPr marL="0" lvl="0" indent="0" algn="ctr"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6"/>
        <p:cNvGrpSpPr/>
        <p:nvPr/>
      </p:nvGrpSpPr>
      <p:grpSpPr>
        <a:xfrm>
          <a:off x="0" y="0"/>
          <a:ext cx="0" cy="0"/>
          <a:chOff x="0" y="0"/>
          <a:chExt cx="0" cy="0"/>
        </a:xfrm>
      </p:grpSpPr>
      <p:sp>
        <p:nvSpPr>
          <p:cNvPr id="27" name="Google Shape;27;p5"/>
          <p:cNvSpPr txBox="1">
            <a:spLocks noGrp="1"/>
          </p:cNvSpPr>
          <p:nvPr>
            <p:ph type="ctrTitle"/>
          </p:nvPr>
        </p:nvSpPr>
        <p:spPr>
          <a:xfrm>
            <a:off x="1143000" y="935302"/>
            <a:ext cx="6858000" cy="1989667"/>
          </a:xfrm>
          <a:prstGeom prst="rect">
            <a:avLst/>
          </a:prstGeom>
          <a:noFill/>
          <a:ln>
            <a:noFill/>
          </a:ln>
        </p:spPr>
        <p:txBody>
          <a:bodyPr spcFirstLastPara="1" wrap="square" lIns="91425" tIns="45700" rIns="91425" bIns="45700" anchor="b" anchorCtr="0">
            <a:noAutofit/>
          </a:bodyPr>
          <a:lstStyle>
            <a:lvl1pPr marR="0" lvl="0" algn="ctr" rtl="0">
              <a:spcBef>
                <a:spcPts val="0"/>
              </a:spcBef>
              <a:spcAft>
                <a:spcPts val="0"/>
              </a:spcAft>
              <a:buClr>
                <a:srgbClr val="C00026"/>
              </a:buClr>
              <a:buSzPts val="4500"/>
              <a:buFont typeface="Verdana"/>
              <a:buNone/>
              <a:defRPr sz="4500"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28" name="Google Shape;28;p5"/>
          <p:cNvSpPr txBox="1">
            <a:spLocks noGrp="1"/>
          </p:cNvSpPr>
          <p:nvPr>
            <p:ph type="subTitle" idx="1"/>
          </p:nvPr>
        </p:nvSpPr>
        <p:spPr>
          <a:xfrm>
            <a:off x="1143000" y="3001698"/>
            <a:ext cx="6858000" cy="1379802"/>
          </a:xfrm>
          <a:prstGeom prst="rect">
            <a:avLst/>
          </a:prstGeom>
          <a:noFill/>
          <a:ln>
            <a:noFill/>
          </a:ln>
        </p:spPr>
        <p:txBody>
          <a:bodyPr spcFirstLastPara="1" wrap="square" lIns="91425" tIns="45700" rIns="91425" bIns="45700" anchor="t" anchorCtr="0">
            <a:noAutofit/>
          </a:bodyPr>
          <a:lstStyle>
            <a:lvl1pPr marR="0" lvl="0" algn="ctr" rtl="0">
              <a:spcBef>
                <a:spcPts val="360"/>
              </a:spcBef>
              <a:spcAft>
                <a:spcPts val="0"/>
              </a:spcAft>
              <a:buClr>
                <a:schemeClr val="dk1"/>
              </a:buClr>
              <a:buSzPts val="1800"/>
              <a:buFont typeface="Arial"/>
              <a:buNone/>
              <a:defRPr sz="1800" b="0" i="0" u="none" strike="noStrike" cap="none">
                <a:solidFill>
                  <a:schemeClr val="dk1"/>
                </a:solidFill>
                <a:latin typeface="Verdana"/>
                <a:ea typeface="Verdana"/>
                <a:cs typeface="Verdana"/>
                <a:sym typeface="Verdana"/>
              </a:defRPr>
            </a:lvl1pPr>
            <a:lvl2pPr marR="0" lvl="1" algn="ctr" rtl="0">
              <a:spcBef>
                <a:spcPts val="300"/>
              </a:spcBef>
              <a:spcAft>
                <a:spcPts val="0"/>
              </a:spcAft>
              <a:buClr>
                <a:schemeClr val="dk1"/>
              </a:buClr>
              <a:buSzPts val="1500"/>
              <a:buFont typeface="Arial"/>
              <a:buNone/>
              <a:defRPr sz="1500" b="0" i="0" u="none" strike="noStrike" cap="none">
                <a:solidFill>
                  <a:schemeClr val="dk1"/>
                </a:solidFill>
                <a:latin typeface="Verdana"/>
                <a:ea typeface="Verdana"/>
                <a:cs typeface="Verdana"/>
                <a:sym typeface="Verdana"/>
              </a:defRPr>
            </a:lvl2pPr>
            <a:lvl3pPr marR="0" lvl="2" algn="ctr" rtl="0">
              <a:spcBef>
                <a:spcPts val="270"/>
              </a:spcBef>
              <a:spcAft>
                <a:spcPts val="0"/>
              </a:spcAft>
              <a:buClr>
                <a:schemeClr val="dk1"/>
              </a:buClr>
              <a:buSzPts val="1350"/>
              <a:buFont typeface="Arial"/>
              <a:buNone/>
              <a:defRPr sz="1350" b="0" i="0" u="none" strike="noStrike" cap="none">
                <a:solidFill>
                  <a:schemeClr val="dk1"/>
                </a:solidFill>
                <a:latin typeface="Verdana"/>
                <a:ea typeface="Verdana"/>
                <a:cs typeface="Verdana"/>
                <a:sym typeface="Verdana"/>
              </a:defRPr>
            </a:lvl3pPr>
            <a:lvl4pPr marR="0" lvl="3"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4pPr>
            <a:lvl5pPr marR="0" lvl="4" algn="ctr" rtl="0">
              <a:spcBef>
                <a:spcPts val="240"/>
              </a:spcBef>
              <a:spcAft>
                <a:spcPts val="0"/>
              </a:spcAft>
              <a:buClr>
                <a:schemeClr val="dk1"/>
              </a:buClr>
              <a:buSzPts val="1200"/>
              <a:buFont typeface="Arial"/>
              <a:buNone/>
              <a:defRPr sz="1200" b="0" i="0" u="none" strike="noStrike" cap="none">
                <a:solidFill>
                  <a:schemeClr val="dk1"/>
                </a:solidFill>
                <a:latin typeface="Verdana"/>
                <a:ea typeface="Verdana"/>
                <a:cs typeface="Verdana"/>
                <a:sym typeface="Verdana"/>
              </a:defRPr>
            </a:lvl5pPr>
            <a:lvl6pPr marR="0" lvl="5"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6pPr>
            <a:lvl7pPr marR="0" lvl="6"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7pPr>
            <a:lvl8pPr marR="0" lvl="7"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8pPr>
            <a:lvl9pPr marR="0" lvl="8" algn="ctr" rtl="0">
              <a:spcBef>
                <a:spcPts val="240"/>
              </a:spcBef>
              <a:spcAft>
                <a:spcPts val="0"/>
              </a:spcAft>
              <a:buClr>
                <a:schemeClr val="dk1"/>
              </a:buClr>
              <a:buSzPts val="12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29" name="Google Shape;29;p5"/>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0" name="Google Shape;30;p5"/>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1" name="Google Shape;31;p5"/>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2"/>
        <p:cNvGrpSpPr/>
        <p:nvPr/>
      </p:nvGrpSpPr>
      <p:grpSpPr>
        <a:xfrm>
          <a:off x="0" y="0"/>
          <a:ext cx="0" cy="0"/>
          <a:chOff x="0" y="0"/>
          <a:chExt cx="0" cy="0"/>
        </a:xfrm>
      </p:grpSpPr>
      <p:sp>
        <p:nvSpPr>
          <p:cNvPr id="33" name="Google Shape;33;p6"/>
          <p:cNvSpPr txBox="1">
            <a:spLocks noGrp="1"/>
          </p:cNvSpPr>
          <p:nvPr>
            <p:ph type="title"/>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Clr>
                <a:srgbClr val="C00026"/>
              </a:buClr>
              <a:buSzPts val="2667"/>
              <a:buFont typeface="Verdana"/>
              <a:buNone/>
              <a:defRPr sz="2667" b="0" i="0" u="none" strike="noStrike" cap="none">
                <a:solidFill>
                  <a:srgbClr val="C00026"/>
                </a:solidFill>
                <a:latin typeface="Verdana"/>
                <a:ea typeface="Verdana"/>
                <a:cs typeface="Verdana"/>
                <a:sym typeface="Verdana"/>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a:endParaRPr/>
          </a:p>
        </p:txBody>
      </p:sp>
      <p:sp>
        <p:nvSpPr>
          <p:cNvPr id="34" name="Google Shape;34;p6"/>
          <p:cNvSpPr txBox="1">
            <a:spLocks noGrp="1"/>
          </p:cNvSpPr>
          <p:nvPr>
            <p:ph type="body" idx="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457200" marR="0" lvl="0" indent="-323850" algn="l" rtl="0">
              <a:spcBef>
                <a:spcPts val="300"/>
              </a:spcBef>
              <a:spcAft>
                <a:spcPts val="0"/>
              </a:spcAft>
              <a:buClr>
                <a:schemeClr val="dk1"/>
              </a:buClr>
              <a:buSzPts val="1500"/>
              <a:buFont typeface="Arial"/>
              <a:buChar char="•"/>
              <a:defRPr sz="1500" b="0" i="0" u="none" strike="noStrike" cap="none">
                <a:solidFill>
                  <a:schemeClr val="dk1"/>
                </a:solidFill>
                <a:latin typeface="Verdana"/>
                <a:ea typeface="Verdana"/>
                <a:cs typeface="Verdana"/>
                <a:sym typeface="Verdana"/>
              </a:defRPr>
            </a:lvl1pPr>
            <a:lvl2pPr marL="914400" marR="0" lvl="1"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Verdana"/>
                <a:ea typeface="Verdana"/>
                <a:cs typeface="Verdana"/>
                <a:sym typeface="Verdana"/>
              </a:defRPr>
            </a:lvl3pPr>
            <a:lvl4pPr marL="1828800" marR="0" lvl="3"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4pPr>
            <a:lvl5pPr marL="2286000" marR="0" lvl="4" indent="-334454" algn="l" rtl="0">
              <a:spcBef>
                <a:spcPts val="333"/>
              </a:spcBef>
              <a:spcAft>
                <a:spcPts val="0"/>
              </a:spcAft>
              <a:buClr>
                <a:schemeClr val="dk1"/>
              </a:buClr>
              <a:buSzPts val="1667"/>
              <a:buFont typeface="Arial"/>
              <a:buChar char="»"/>
              <a:defRPr sz="1667" b="0" i="0" u="none" strike="noStrike" cap="none">
                <a:solidFill>
                  <a:schemeClr val="dk1"/>
                </a:solidFill>
                <a:latin typeface="Verdana"/>
                <a:ea typeface="Verdana"/>
                <a:cs typeface="Verdana"/>
                <a:sym typeface="Verdana"/>
              </a:defRPr>
            </a:lvl5pPr>
            <a:lvl6pPr marL="2743200" marR="0" lvl="5"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6pPr>
            <a:lvl7pPr marL="3200400" marR="0" lvl="6"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7pPr>
            <a:lvl8pPr marL="3657600" marR="0" lvl="7"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8pPr>
            <a:lvl9pPr marL="4114800" marR="0" lvl="8" indent="-334454" algn="l" rtl="0">
              <a:spcBef>
                <a:spcPts val="333"/>
              </a:spcBef>
              <a:spcAft>
                <a:spcPts val="0"/>
              </a:spcAft>
              <a:buClr>
                <a:schemeClr val="dk1"/>
              </a:buClr>
              <a:buSzPts val="1667"/>
              <a:buFont typeface="Arial"/>
              <a:buChar char="•"/>
              <a:defRPr sz="1667" b="0" i="0" u="none" strike="noStrike" cap="none">
                <a:solidFill>
                  <a:schemeClr val="dk1"/>
                </a:solidFill>
                <a:latin typeface="Calibri"/>
                <a:ea typeface="Calibri"/>
                <a:cs typeface="Calibri"/>
                <a:sym typeface="Calibri"/>
              </a:defRPr>
            </a:lvl9pPr>
          </a:lstStyle>
          <a:p>
            <a:endParaRPr/>
          </a:p>
        </p:txBody>
      </p:sp>
      <p:sp>
        <p:nvSpPr>
          <p:cNvPr id="35" name="Google Shape;35;p6"/>
          <p:cNvSpPr txBox="1">
            <a:spLocks noGrp="1"/>
          </p:cNvSpPr>
          <p:nvPr>
            <p:ph type="dt" idx="10"/>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6"/>
          <p:cNvSpPr txBox="1">
            <a:spLocks noGrp="1"/>
          </p:cNvSpPr>
          <p:nvPr>
            <p:ph type="ftr" idx="11"/>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R="0" lvl="0" algn="l" rtl="0">
              <a:spcBef>
                <a:spcPts val="0"/>
              </a:spcBef>
              <a:spcAft>
                <a:spcPts val="0"/>
              </a:spcAft>
              <a:buSzPts val="1400"/>
              <a:buNone/>
              <a:defRPr sz="1800">
                <a:solidFill>
                  <a:schemeClr val="dk1"/>
                </a:solidFill>
                <a:latin typeface="Calibri"/>
                <a:ea typeface="Calibri"/>
                <a:cs typeface="Calibri"/>
                <a:sym typeface="Calibri"/>
              </a:defRPr>
            </a:lvl1pPr>
            <a:lvl2pPr marR="0" lvl="1"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R="0" lvl="2"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R="0" lvl="3"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R="0" lvl="4"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R="0" lvl="5"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R="0" lvl="6"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R="0" lvl="7"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R="0" lvl="8"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7" name="Google Shape;37;p6"/>
          <p:cNvSpPr txBox="1">
            <a:spLocks noGrp="1"/>
          </p:cNvSpPr>
          <p:nvPr>
            <p:ph type="sldNum" idx="12"/>
          </p:nvPr>
        </p:nvSpPr>
        <p:spPr>
          <a:xfrm>
            <a:off x="0" y="0"/>
            <a:ext cx="3000000" cy="3000000"/>
          </a:xfrm>
          <a:prstGeom prst="rect">
            <a:avLst/>
          </a:prstGeom>
          <a:noFill/>
          <a:ln>
            <a:noFill/>
          </a:ln>
        </p:spPr>
        <p:txBody>
          <a:bodyPr spcFirstLastPara="1" wrap="square" lIns="91425" tIns="45700" rIns="91425" bIns="45700" anchor="t" anchorCtr="0">
            <a:noAutofit/>
          </a:bodyPr>
          <a:lstStyle>
            <a:lvl1pPr marL="0" marR="0" lvl="0" indent="0" algn="l" rtl="0">
              <a:spcBef>
                <a:spcPts val="0"/>
              </a:spcBef>
              <a:buNone/>
              <a:defRPr sz="1800">
                <a:solidFill>
                  <a:schemeClr val="dk1"/>
                </a:solidFill>
                <a:latin typeface="Calibri"/>
                <a:ea typeface="Calibri"/>
                <a:cs typeface="Calibri"/>
                <a:sym typeface="Calibri"/>
              </a:defRPr>
            </a:lvl1pPr>
            <a:lvl2pPr marL="0" marR="0" lvl="1" indent="0" algn="l" rtl="0">
              <a:spcBef>
                <a:spcPts val="0"/>
              </a:spcBef>
              <a:buNone/>
              <a:defRPr sz="1800">
                <a:solidFill>
                  <a:schemeClr val="dk1"/>
                </a:solidFill>
                <a:latin typeface="Calibri"/>
                <a:ea typeface="Calibri"/>
                <a:cs typeface="Calibri"/>
                <a:sym typeface="Calibri"/>
              </a:defRPr>
            </a:lvl2pPr>
            <a:lvl3pPr marL="0" marR="0" lvl="2" indent="0" algn="l" rtl="0">
              <a:spcBef>
                <a:spcPts val="0"/>
              </a:spcBef>
              <a:buNone/>
              <a:defRPr sz="1800">
                <a:solidFill>
                  <a:schemeClr val="dk1"/>
                </a:solidFill>
                <a:latin typeface="Calibri"/>
                <a:ea typeface="Calibri"/>
                <a:cs typeface="Calibri"/>
                <a:sym typeface="Calibri"/>
              </a:defRPr>
            </a:lvl3pPr>
            <a:lvl4pPr marL="0" marR="0" lvl="3" indent="0" algn="l" rtl="0">
              <a:spcBef>
                <a:spcPts val="0"/>
              </a:spcBef>
              <a:buNone/>
              <a:defRPr sz="1800">
                <a:solidFill>
                  <a:schemeClr val="dk1"/>
                </a:solidFill>
                <a:latin typeface="Calibri"/>
                <a:ea typeface="Calibri"/>
                <a:cs typeface="Calibri"/>
                <a:sym typeface="Calibri"/>
              </a:defRPr>
            </a:lvl4pPr>
            <a:lvl5pPr marL="0" marR="0" lvl="4" indent="0" algn="l" rtl="0">
              <a:spcBef>
                <a:spcPts val="0"/>
              </a:spcBef>
              <a:buNone/>
              <a:defRPr sz="1800">
                <a:solidFill>
                  <a:schemeClr val="dk1"/>
                </a:solidFill>
                <a:latin typeface="Calibri"/>
                <a:ea typeface="Calibri"/>
                <a:cs typeface="Calibri"/>
                <a:sym typeface="Calibri"/>
              </a:defRPr>
            </a:lvl5pPr>
            <a:lvl6pPr marL="0" marR="0" lvl="5" indent="0" algn="l" rtl="0">
              <a:spcBef>
                <a:spcPts val="0"/>
              </a:spcBef>
              <a:buNone/>
              <a:defRPr sz="1800">
                <a:solidFill>
                  <a:schemeClr val="dk1"/>
                </a:solidFill>
                <a:latin typeface="Calibri"/>
                <a:ea typeface="Calibri"/>
                <a:cs typeface="Calibri"/>
                <a:sym typeface="Calibri"/>
              </a:defRPr>
            </a:lvl6pPr>
            <a:lvl7pPr marL="0" marR="0" lvl="6" indent="0" algn="l" rtl="0">
              <a:spcBef>
                <a:spcPts val="0"/>
              </a:spcBef>
              <a:buNone/>
              <a:defRPr sz="1800">
                <a:solidFill>
                  <a:schemeClr val="dk1"/>
                </a:solidFill>
                <a:latin typeface="Calibri"/>
                <a:ea typeface="Calibri"/>
                <a:cs typeface="Calibri"/>
                <a:sym typeface="Calibri"/>
              </a:defRPr>
            </a:lvl7pPr>
            <a:lvl8pPr marL="0" marR="0" lvl="7" indent="0" algn="l" rtl="0">
              <a:spcBef>
                <a:spcPts val="0"/>
              </a:spcBef>
              <a:buNone/>
              <a:defRPr sz="1800">
                <a:solidFill>
                  <a:schemeClr val="dk1"/>
                </a:solidFill>
                <a:latin typeface="Calibri"/>
                <a:ea typeface="Calibri"/>
                <a:cs typeface="Calibri"/>
                <a:sym typeface="Calibri"/>
              </a:defRPr>
            </a:lvl8pPr>
            <a:lvl9pPr marL="0" marR="0" lvl="8" indent="0" algn="l" rtl="0">
              <a:spcBef>
                <a:spcPts val="0"/>
              </a:spcBef>
              <a:buNone/>
              <a:defRPr sz="1800">
                <a:solidFill>
                  <a:schemeClr val="dk1"/>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494472"/>
            <a:ext cx="8520600" cy="63630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SzPts val="1400"/>
              <a:buChar char="●"/>
              <a:defRPr/>
            </a:lvl1pPr>
            <a:lvl2pPr lvl="1" rtl="0">
              <a:spcBef>
                <a:spcPts val="0"/>
              </a:spcBef>
              <a:spcAft>
                <a:spcPts val="0"/>
              </a:spcAft>
              <a:buSzPts val="1400"/>
              <a:buChar char="○"/>
              <a:defRPr/>
            </a:lvl2pPr>
            <a:lvl3pPr lvl="2" rtl="0">
              <a:spcBef>
                <a:spcPts val="0"/>
              </a:spcBef>
              <a:spcAft>
                <a:spcPts val="0"/>
              </a:spcAft>
              <a:buSzPts val="1400"/>
              <a:buChar char="■"/>
              <a:defRPr/>
            </a:lvl3pPr>
            <a:lvl4pPr lvl="3" rtl="0">
              <a:spcBef>
                <a:spcPts val="0"/>
              </a:spcBef>
              <a:spcAft>
                <a:spcPts val="0"/>
              </a:spcAft>
              <a:buSzPts val="1400"/>
              <a:buChar char="●"/>
              <a:defRPr/>
            </a:lvl4pPr>
            <a:lvl5pPr lvl="4" rtl="0">
              <a:spcBef>
                <a:spcPts val="0"/>
              </a:spcBef>
              <a:spcAft>
                <a:spcPts val="0"/>
              </a:spcAft>
              <a:buSzPts val="1400"/>
              <a:buChar char="○"/>
              <a:defRPr/>
            </a:lvl5pPr>
            <a:lvl6pPr lvl="5" rtl="0">
              <a:spcBef>
                <a:spcPts val="0"/>
              </a:spcBef>
              <a:spcAft>
                <a:spcPts val="0"/>
              </a:spcAft>
              <a:buSzPts val="1400"/>
              <a:buChar char="■"/>
              <a:defRPr/>
            </a:lvl6pPr>
            <a:lvl7pPr lvl="6" rtl="0">
              <a:spcBef>
                <a:spcPts val="0"/>
              </a:spcBef>
              <a:spcAft>
                <a:spcPts val="0"/>
              </a:spcAft>
              <a:buSzPts val="1400"/>
              <a:buChar char="●"/>
              <a:defRPr/>
            </a:lvl7pPr>
            <a:lvl8pPr lvl="7" rtl="0">
              <a:spcBef>
                <a:spcPts val="0"/>
              </a:spcBef>
              <a:spcAft>
                <a:spcPts val="0"/>
              </a:spcAft>
              <a:buSzPts val="1400"/>
              <a:buChar char="○"/>
              <a:defRPr/>
            </a:lvl8pPr>
            <a:lvl9pPr lvl="8" rtl="0">
              <a:spcBef>
                <a:spcPts val="0"/>
              </a:spcBef>
              <a:spcAft>
                <a:spcPts val="0"/>
              </a:spcAft>
              <a:buSzPts val="1400"/>
              <a:buChar char="■"/>
              <a:defRPr/>
            </a:lvl9pPr>
          </a:lstStyle>
          <a:p>
            <a:endParaRPr/>
          </a:p>
        </p:txBody>
      </p:sp>
      <p:sp>
        <p:nvSpPr>
          <p:cNvPr id="40" name="Google Shape;40;p7"/>
          <p:cNvSpPr txBox="1">
            <a:spLocks noGrp="1"/>
          </p:cNvSpPr>
          <p:nvPr>
            <p:ph type="body" idx="1"/>
          </p:nvPr>
        </p:nvSpPr>
        <p:spPr>
          <a:xfrm>
            <a:off x="311700" y="1280528"/>
            <a:ext cx="8520600" cy="3795900"/>
          </a:xfrm>
          <a:prstGeom prst="rect">
            <a:avLst/>
          </a:prstGeom>
          <a:noFill/>
          <a:ln>
            <a:noFill/>
          </a:ln>
        </p:spPr>
        <p:txBody>
          <a:bodyPr spcFirstLastPara="1" wrap="square" lIns="91425" tIns="91425" rIns="91425" bIns="91425" anchor="ctr" anchorCtr="0">
            <a:noAutofit/>
          </a:bodyPr>
          <a:lstStyle>
            <a:lvl1pPr marL="457200" lvl="0" indent="-317500" rtl="0">
              <a:spcBef>
                <a:spcPts val="0"/>
              </a:spcBef>
              <a:spcAft>
                <a:spcPts val="0"/>
              </a:spcAft>
              <a:buSzPts val="1400"/>
              <a:buChar char="●"/>
              <a:defRPr/>
            </a:lvl1pPr>
            <a:lvl2pPr marL="914400" lvl="1" indent="-317500" rtl="0">
              <a:spcBef>
                <a:spcPts val="0"/>
              </a:spcBef>
              <a:spcAft>
                <a:spcPts val="0"/>
              </a:spcAft>
              <a:buSzPts val="1400"/>
              <a:buChar char="○"/>
              <a:defRPr/>
            </a:lvl2pPr>
            <a:lvl3pPr marL="1371600" lvl="2" indent="-317500" rtl="0">
              <a:spcBef>
                <a:spcPts val="0"/>
              </a:spcBef>
              <a:spcAft>
                <a:spcPts val="0"/>
              </a:spcAft>
              <a:buSzPts val="1400"/>
              <a:buChar char="■"/>
              <a:defRPr/>
            </a:lvl3pPr>
            <a:lvl4pPr marL="1828800" lvl="3" indent="-317500" rtl="0">
              <a:spcBef>
                <a:spcPts val="0"/>
              </a:spcBef>
              <a:spcAft>
                <a:spcPts val="0"/>
              </a:spcAft>
              <a:buSzPts val="1400"/>
              <a:buChar char="●"/>
              <a:defRPr/>
            </a:lvl4pPr>
            <a:lvl5pPr marL="2286000" lvl="4" indent="-317500" rtl="0">
              <a:spcBef>
                <a:spcPts val="0"/>
              </a:spcBef>
              <a:spcAft>
                <a:spcPts val="0"/>
              </a:spcAft>
              <a:buSzPts val="1400"/>
              <a:buChar char="○"/>
              <a:defRPr/>
            </a:lvl5pPr>
            <a:lvl6pPr marL="2743200" lvl="5" indent="-317500" rtl="0">
              <a:spcBef>
                <a:spcPts val="0"/>
              </a:spcBef>
              <a:spcAft>
                <a:spcPts val="0"/>
              </a:spcAft>
              <a:buSzPts val="1400"/>
              <a:buChar char="■"/>
              <a:defRPr/>
            </a:lvl6pPr>
            <a:lvl7pPr marL="3200400" lvl="6" indent="-317500" rtl="0">
              <a:spcBef>
                <a:spcPts val="0"/>
              </a:spcBef>
              <a:spcAft>
                <a:spcPts val="0"/>
              </a:spcAft>
              <a:buSzPts val="1400"/>
              <a:buChar char="●"/>
              <a:defRPr/>
            </a:lvl7pPr>
            <a:lvl8pPr marL="3657600" lvl="7" indent="-317500" rtl="0">
              <a:spcBef>
                <a:spcPts val="0"/>
              </a:spcBef>
              <a:spcAft>
                <a:spcPts val="0"/>
              </a:spcAft>
              <a:buSzPts val="1400"/>
              <a:buChar char="○"/>
              <a:defRPr/>
            </a:lvl8pPr>
            <a:lvl9pPr marL="4114800" lvl="8" indent="-317500" rtl="0">
              <a:spcBef>
                <a:spcPts val="0"/>
              </a:spcBef>
              <a:spcAft>
                <a:spcPts val="0"/>
              </a:spcAft>
              <a:buSzPts val="1400"/>
              <a:buChar char="■"/>
              <a:defRPr/>
            </a:lvl9pPr>
          </a:lstStyle>
          <a:p>
            <a:endParaRPr/>
          </a:p>
        </p:txBody>
      </p:sp>
      <p:sp>
        <p:nvSpPr>
          <p:cNvPr id="41" name="Google Shape;41;p7"/>
          <p:cNvSpPr txBox="1">
            <a:spLocks noGrp="1"/>
          </p:cNvSpPr>
          <p:nvPr>
            <p:ph type="sldNum" idx="12"/>
          </p:nvPr>
        </p:nvSpPr>
        <p:spPr>
          <a:xfrm>
            <a:off x="8472458" y="5181352"/>
            <a:ext cx="548700" cy="437400"/>
          </a:xfrm>
          <a:prstGeom prst="rect">
            <a:avLst/>
          </a:prstGeom>
          <a:noFill/>
          <a:ln>
            <a:noFill/>
          </a:ln>
        </p:spPr>
        <p:txBody>
          <a:bodyPr spcFirstLastPara="1" wrap="square" lIns="91425" tIns="91425" rIns="91425" bIns="914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l" rtl="0">
              <a:spcBef>
                <a:spcPts val="0"/>
              </a:spcBef>
              <a:spcAft>
                <a:spcPts val="0"/>
              </a:spcAft>
              <a:buNone/>
            </a:pPr>
            <a:fld id="{00000000-1234-1234-1234-123412341234}" type="slidenum">
              <a:rPr lang="en-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jp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pic>
        <p:nvPicPr>
          <p:cNvPr id="10" name="Google Shape;10;p1" descr="fundo_ppt1_ok.jpg"/>
          <p:cNvPicPr preferRelativeResize="0"/>
          <p:nvPr/>
        </p:nvPicPr>
        <p:blipFill rotWithShape="1">
          <a:blip r:embed="rId8">
            <a:alphaModFix/>
          </a:blip>
          <a:srcRect/>
          <a:stretch/>
        </p:blipFill>
        <p:spPr>
          <a:xfrm>
            <a:off x="1524000" y="0"/>
            <a:ext cx="7620000" cy="5715000"/>
          </a:xfrm>
          <a:prstGeom prst="rect">
            <a:avLst/>
          </a:prstGeom>
          <a:noFill/>
          <a:ln>
            <a:noFill/>
          </a:ln>
        </p:spPr>
      </p:pic>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jp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hyperlink" Target="https://raytracing.github.io/" TargetMode="External"/><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34.jp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8.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3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 Id="rId5" Type="http://schemas.openxmlformats.org/officeDocument/2006/relationships/image" Target="../media/image51.png"/><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54.png"/></Relationships>
</file>

<file path=ppt/slides/_rels/slide3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56.pn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65.png"/></Relationships>
</file>

<file path=ppt/slides/_rels/slide4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5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69.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53.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2.png"/></Relationships>
</file>

<file path=ppt/slides/_rels/slide5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image" Target="../media/image78.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image" Target="../media/image81.png"/><Relationship Id="rId4" Type="http://schemas.openxmlformats.org/officeDocument/2006/relationships/image" Target="../media/image80.png"/></Relationships>
</file>

<file path=ppt/slides/_rels/slide61.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60.xml"/><Relationship Id="rId1" Type="http://schemas.openxmlformats.org/officeDocument/2006/relationships/slideLayout" Target="../slideLayouts/slideLayout2.xml"/><Relationship Id="rId5" Type="http://schemas.openxmlformats.org/officeDocument/2006/relationships/image" Target="../media/image84.png"/><Relationship Id="rId4" Type="http://schemas.openxmlformats.org/officeDocument/2006/relationships/image" Target="../media/image83.png"/></Relationships>
</file>

<file path=ppt/slides/_rels/slide62.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87.png"/></Relationships>
</file>

<file path=ppt/slides/_rels/slide64.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64.xml"/><Relationship Id="rId1" Type="http://schemas.openxmlformats.org/officeDocument/2006/relationships/slideLayout" Target="../slideLayouts/slideLayout2.xml"/><Relationship Id="rId5" Type="http://schemas.openxmlformats.org/officeDocument/2006/relationships/image" Target="../media/image91.png"/><Relationship Id="rId4" Type="http://schemas.openxmlformats.org/officeDocument/2006/relationships/image" Target="../media/image90.png"/></Relationships>
</file>

<file path=ppt/slides/_rels/slide6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94.gif"/></Relationships>
</file>

<file path=ppt/slides/_rels/slide68.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8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82.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85.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87.xml"/><Relationship Id="rId1" Type="http://schemas.openxmlformats.org/officeDocument/2006/relationships/slideLayout" Target="../slideLayouts/slideLayout2.xml"/><Relationship Id="rId4" Type="http://schemas.openxmlformats.org/officeDocument/2006/relationships/image" Target="../media/image116.png"/></Relationships>
</file>

<file path=ppt/slides/_rels/slide89.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88.xml"/><Relationship Id="rId1" Type="http://schemas.openxmlformats.org/officeDocument/2006/relationships/slideLayout" Target="../slideLayouts/slideLayout2.xml"/><Relationship Id="rId6" Type="http://schemas.openxmlformats.org/officeDocument/2006/relationships/image" Target="../media/image120.png"/><Relationship Id="rId5" Type="http://schemas.openxmlformats.org/officeDocument/2006/relationships/image" Target="../media/image119.png"/><Relationship Id="rId4" Type="http://schemas.openxmlformats.org/officeDocument/2006/relationships/image" Target="../media/image118.png"/></Relationships>
</file>

<file path=ppt/slides/_rels/slide9.xml.rels><?xml version="1.0" encoding="UTF-8" standalone="yes"?>
<Relationships xmlns="http://schemas.openxmlformats.org/package/2006/relationships"><Relationship Id="rId8" Type="http://schemas.openxmlformats.org/officeDocument/2006/relationships/image" Target="../media/image16.png"/><Relationship Id="rId3" Type="http://schemas.openxmlformats.org/officeDocument/2006/relationships/image" Target="../media/image11.png"/><Relationship Id="rId7" Type="http://schemas.openxmlformats.org/officeDocument/2006/relationships/image" Target="../media/image15.png"/><Relationship Id="rId12" Type="http://schemas.openxmlformats.org/officeDocument/2006/relationships/image" Target="../media/image2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11" Type="http://schemas.openxmlformats.org/officeDocument/2006/relationships/image" Target="../media/image19.png"/><Relationship Id="rId5" Type="http://schemas.openxmlformats.org/officeDocument/2006/relationships/image" Target="../media/image13.png"/><Relationship Id="rId10" Type="http://schemas.openxmlformats.org/officeDocument/2006/relationships/image" Target="../media/image18.png"/><Relationship Id="rId4" Type="http://schemas.openxmlformats.org/officeDocument/2006/relationships/image" Target="../media/image12.png"/><Relationship Id="rId9" Type="http://schemas.openxmlformats.org/officeDocument/2006/relationships/image" Target="../media/image17.png"/></Relationships>
</file>

<file path=ppt/slides/_rels/slide90.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93.xml"/><Relationship Id="rId1" Type="http://schemas.openxmlformats.org/officeDocument/2006/relationships/slideLayout" Target="../slideLayouts/slideLayout2.xml"/><Relationship Id="rId5" Type="http://schemas.openxmlformats.org/officeDocument/2006/relationships/image" Target="../media/image127.jpg"/><Relationship Id="rId4" Type="http://schemas.openxmlformats.org/officeDocument/2006/relationships/image" Target="../media/image126.png"/></Relationships>
</file>

<file path=ppt/slides/_rels/slide95.xml.rels><?xml version="1.0" encoding="UTF-8" standalone="yes"?>
<Relationships xmlns="http://schemas.openxmlformats.org/package/2006/relationships"><Relationship Id="rId3" Type="http://schemas.openxmlformats.org/officeDocument/2006/relationships/hyperlink" Target="https://www.scratchapixel.com/lessons/mathematics-physics-for-computer-graphics/mathematics-of-shading" TargetMode="External"/><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45"/>
        <p:cNvGrpSpPr/>
        <p:nvPr/>
      </p:nvGrpSpPr>
      <p:grpSpPr>
        <a:xfrm>
          <a:off x="0" y="0"/>
          <a:ext cx="0" cy="0"/>
          <a:chOff x="0" y="0"/>
          <a:chExt cx="0" cy="0"/>
        </a:xfrm>
      </p:grpSpPr>
      <p:sp>
        <p:nvSpPr>
          <p:cNvPr id="46" name="Google Shape;46;p8"/>
          <p:cNvSpPr txBox="1">
            <a:spLocks noGrp="1"/>
          </p:cNvSpPr>
          <p:nvPr>
            <p:ph type="body" idx="1"/>
          </p:nvPr>
        </p:nvSpPr>
        <p:spPr>
          <a:xfrm>
            <a:off x="966787" y="2262188"/>
            <a:ext cx="7343775" cy="595313"/>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47" name="Google Shape;47;p8"/>
          <p:cNvSpPr txBox="1">
            <a:spLocks noGrp="1"/>
          </p:cNvSpPr>
          <p:nvPr>
            <p:ph type="body" idx="2"/>
          </p:nvPr>
        </p:nvSpPr>
        <p:spPr>
          <a:xfrm>
            <a:off x="966787" y="2857501"/>
            <a:ext cx="7343775" cy="396875"/>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1600"/>
              <a:buFont typeface="Verdana"/>
              <a:buNone/>
            </a:pPr>
            <a:r>
              <a:rPr lang="en-BR" dirty="0"/>
              <a:t>Aula 25: Raytracing</a:t>
            </a:r>
            <a:endParaRPr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517"/>
        <p:cNvGrpSpPr/>
        <p:nvPr/>
      </p:nvGrpSpPr>
      <p:grpSpPr>
        <a:xfrm>
          <a:off x="0" y="0"/>
          <a:ext cx="0" cy="0"/>
          <a:chOff x="0" y="0"/>
          <a:chExt cx="0" cy="0"/>
        </a:xfrm>
      </p:grpSpPr>
      <p:sp>
        <p:nvSpPr>
          <p:cNvPr id="518" name="Google Shape;518;p5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Outras Geometrias</a:t>
            </a:r>
            <a:endParaRPr/>
          </a:p>
        </p:txBody>
      </p:sp>
      <p:sp>
        <p:nvSpPr>
          <p:cNvPr id="519" name="Google Shape;519;p55"/>
          <p:cNvSpPr txBox="1">
            <a:spLocks noGrp="1"/>
          </p:cNvSpPr>
          <p:nvPr>
            <p:ph type="body" idx="1"/>
          </p:nvPr>
        </p:nvSpPr>
        <p:spPr>
          <a:xfrm>
            <a:off x="390550" y="838975"/>
            <a:ext cx="8428200" cy="44448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dirty="0"/>
              <a:t>A espiral e o coração são mais difíceis que a média. Alternativas:</a:t>
            </a:r>
            <a:endParaRPr dirty="0"/>
          </a:p>
          <a:p>
            <a:pPr marL="0" lvl="0" indent="0" algn="l" rtl="0">
              <a:spcBef>
                <a:spcPts val="400"/>
              </a:spcBef>
              <a:spcAft>
                <a:spcPts val="0"/>
              </a:spcAft>
              <a:buNone/>
            </a:pPr>
            <a:endParaRPr dirty="0"/>
          </a:p>
        </p:txBody>
      </p:sp>
      <p:sp>
        <p:nvSpPr>
          <p:cNvPr id="520" name="Google Shape;520;p5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10</a:t>
            </a:fld>
            <a:endParaRPr/>
          </a:p>
        </p:txBody>
      </p:sp>
      <p:pic>
        <p:nvPicPr>
          <p:cNvPr id="2" name="Google Shape;503;p54">
            <a:extLst>
              <a:ext uri="{FF2B5EF4-FFF2-40B4-BE49-F238E27FC236}">
                <a16:creationId xmlns:a16="http://schemas.microsoft.com/office/drawing/2014/main" id="{0E2E8F19-7F46-4FBF-CAA4-45DDCF1B00DA}"/>
              </a:ext>
            </a:extLst>
          </p:cNvPr>
          <p:cNvPicPr preferRelativeResize="0"/>
          <p:nvPr/>
        </p:nvPicPr>
        <p:blipFill>
          <a:blip r:embed="rId3">
            <a:alphaModFix/>
          </a:blip>
          <a:stretch>
            <a:fillRect/>
          </a:stretch>
        </p:blipFill>
        <p:spPr>
          <a:xfrm>
            <a:off x="6163317" y="1861176"/>
            <a:ext cx="1682451" cy="1604408"/>
          </a:xfrm>
          <a:prstGeom prst="rect">
            <a:avLst/>
          </a:prstGeom>
          <a:noFill/>
          <a:ln>
            <a:noFill/>
          </a:ln>
        </p:spPr>
      </p:pic>
      <p:sp>
        <p:nvSpPr>
          <p:cNvPr id="3" name="Google Shape;504;p54">
            <a:extLst>
              <a:ext uri="{FF2B5EF4-FFF2-40B4-BE49-F238E27FC236}">
                <a16:creationId xmlns:a16="http://schemas.microsoft.com/office/drawing/2014/main" id="{B249F07E-D4E6-3EA5-ABA7-B3578E22FFEA}"/>
              </a:ext>
            </a:extLst>
          </p:cNvPr>
          <p:cNvSpPr txBox="1"/>
          <p:nvPr/>
        </p:nvSpPr>
        <p:spPr>
          <a:xfrm>
            <a:off x="6163317" y="3456025"/>
            <a:ext cx="1575900" cy="723245"/>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Coração</a:t>
            </a:r>
          </a:p>
          <a:p>
            <a:pPr marL="0" lvl="0" indent="0" algn="ctr" rtl="0">
              <a:spcBef>
                <a:spcPts val="0"/>
              </a:spcBef>
              <a:spcAft>
                <a:spcPts val="0"/>
              </a:spcAft>
              <a:buNone/>
            </a:pPr>
            <a:r>
              <a:rPr lang="pt-BR" sz="1600" dirty="0">
                <a:solidFill>
                  <a:schemeClr val="dk1"/>
                </a:solidFill>
              </a:rPr>
              <a:t>(difícil)</a:t>
            </a:r>
            <a:endParaRPr sz="1600" dirty="0">
              <a:solidFill>
                <a:schemeClr val="dk1"/>
              </a:solidFil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24"/>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08" name="Google Shape;208;p24"/>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2000"/>
              <a:buFont typeface="Verdana"/>
              <a:buNone/>
            </a:pPr>
            <a:endParaRPr/>
          </a:p>
        </p:txBody>
      </p:sp>
      <p:sp>
        <p:nvSpPr>
          <p:cNvPr id="209" name="Google Shape;209;p24"/>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11</a:t>
            </a:fld>
            <a:endParaRPr/>
          </a:p>
        </p:txBody>
      </p:sp>
      <p:pic>
        <p:nvPicPr>
          <p:cNvPr id="210" name="Google Shape;210;p24" descr="page26image49465984"/>
          <p:cNvPicPr preferRelativeResize="0"/>
          <p:nvPr/>
        </p:nvPicPr>
        <p:blipFill rotWithShape="1">
          <a:blip r:embed="rId3">
            <a:alphaModFix/>
          </a:blip>
          <a:srcRect/>
          <a:stretch/>
        </p:blipFill>
        <p:spPr>
          <a:xfrm>
            <a:off x="127000" y="-4587875"/>
            <a:ext cx="11480800" cy="12700"/>
          </a:xfrm>
          <a:prstGeom prst="rect">
            <a:avLst/>
          </a:prstGeom>
          <a:noFill/>
          <a:ln>
            <a:noFill/>
          </a:ln>
        </p:spPr>
      </p:pic>
      <p:pic>
        <p:nvPicPr>
          <p:cNvPr id="211" name="Google Shape;211;p24" descr="page26image49469248"/>
          <p:cNvPicPr preferRelativeResize="0"/>
          <p:nvPr/>
        </p:nvPicPr>
        <p:blipFill rotWithShape="1">
          <a:blip r:embed="rId4">
            <a:alphaModFix/>
          </a:blip>
          <a:srcRect/>
          <a:stretch/>
        </p:blipFill>
        <p:spPr>
          <a:xfrm>
            <a:off x="11811000" y="-4587875"/>
            <a:ext cx="11468100" cy="12700"/>
          </a:xfrm>
          <a:prstGeom prst="rect">
            <a:avLst/>
          </a:prstGeom>
          <a:noFill/>
          <a:ln>
            <a:noFill/>
          </a:ln>
        </p:spPr>
      </p:pic>
      <p:pic>
        <p:nvPicPr>
          <p:cNvPr id="212" name="Google Shape;212;p24" descr="page26image49465792"/>
          <p:cNvPicPr preferRelativeResize="0"/>
          <p:nvPr/>
        </p:nvPicPr>
        <p:blipFill rotWithShape="1">
          <a:blip r:embed="rId5">
            <a:alphaModFix/>
          </a:blip>
          <a:srcRect/>
          <a:stretch/>
        </p:blipFill>
        <p:spPr>
          <a:xfrm>
            <a:off x="23495000" y="-4587875"/>
            <a:ext cx="12700" cy="5854700"/>
          </a:xfrm>
          <a:prstGeom prst="rect">
            <a:avLst/>
          </a:prstGeom>
          <a:noFill/>
          <a:ln>
            <a:noFill/>
          </a:ln>
        </p:spPr>
      </p:pic>
      <p:pic>
        <p:nvPicPr>
          <p:cNvPr id="213" name="Google Shape;213;p24" descr="page26image34840496"/>
          <p:cNvPicPr preferRelativeResize="0"/>
          <p:nvPr/>
        </p:nvPicPr>
        <p:blipFill rotWithShape="1">
          <a:blip r:embed="rId6">
            <a:alphaModFix/>
          </a:blip>
          <a:srcRect/>
          <a:stretch/>
        </p:blipFill>
        <p:spPr>
          <a:xfrm>
            <a:off x="24984075" y="-4587875"/>
            <a:ext cx="11430000" cy="58420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2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O que está errado nessa figura?</a:t>
            </a:r>
            <a:endParaRPr/>
          </a:p>
        </p:txBody>
      </p:sp>
      <p:sp>
        <p:nvSpPr>
          <p:cNvPr id="219" name="Google Shape;219;p2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12</a:t>
            </a:fld>
            <a:endParaRPr/>
          </a:p>
        </p:txBody>
      </p:sp>
      <p:pic>
        <p:nvPicPr>
          <p:cNvPr id="220" name="Google Shape;220;p25" descr="page28image52389616"/>
          <p:cNvPicPr preferRelativeResize="0"/>
          <p:nvPr/>
        </p:nvPicPr>
        <p:blipFill rotWithShape="1">
          <a:blip r:embed="rId3">
            <a:alphaModFix/>
          </a:blip>
          <a:srcRect l="6277" t="30392" r="7251" b="4934"/>
          <a:stretch/>
        </p:blipFill>
        <p:spPr>
          <a:xfrm>
            <a:off x="564411" y="838985"/>
            <a:ext cx="8015178" cy="449615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2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27" name="Google Shape;227;p2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13</a:t>
            </a:fld>
            <a:endParaRPr/>
          </a:p>
        </p:txBody>
      </p:sp>
      <p:pic>
        <p:nvPicPr>
          <p:cNvPr id="228" name="Google Shape;228;p26" descr="page29image52331840"/>
          <p:cNvPicPr preferRelativeResize="0"/>
          <p:nvPr/>
        </p:nvPicPr>
        <p:blipFill rotWithShape="1">
          <a:blip r:embed="rId3">
            <a:alphaModFix/>
          </a:blip>
          <a:srcRect t="15385" b="10769"/>
          <a:stretch/>
        </p:blipFill>
        <p:spPr>
          <a:xfrm>
            <a:off x="475013" y="800704"/>
            <a:ext cx="8187184" cy="4534440"/>
          </a:xfrm>
          <a:prstGeom prst="rect">
            <a:avLst/>
          </a:prstGeom>
          <a:noFill/>
          <a:ln>
            <a:noFill/>
          </a:ln>
        </p:spPr>
      </p:pic>
      <p:sp>
        <p:nvSpPr>
          <p:cNvPr id="229" name="Google Shape;229;p26"/>
          <p:cNvSpPr/>
          <p:nvPr/>
        </p:nvSpPr>
        <p:spPr>
          <a:xfrm>
            <a:off x="390548" y="5359528"/>
            <a:ext cx="1402050" cy="30777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Créditos: NVIDIA</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3"/>
        <p:cNvGrpSpPr/>
        <p:nvPr/>
      </p:nvGrpSpPr>
      <p:grpSpPr>
        <a:xfrm>
          <a:off x="0" y="0"/>
          <a:ext cx="0" cy="0"/>
          <a:chOff x="0" y="0"/>
          <a:chExt cx="0" cy="0"/>
        </a:xfrm>
      </p:grpSpPr>
      <p:sp>
        <p:nvSpPr>
          <p:cNvPr id="234" name="Google Shape;234;p27"/>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a:t>
            </a:r>
            <a:endParaRPr/>
          </a:p>
        </p:txBody>
      </p:sp>
      <p:sp>
        <p:nvSpPr>
          <p:cNvPr id="235" name="Google Shape;235;p27"/>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14</a:t>
            </a:fld>
            <a:endParaRPr/>
          </a:p>
        </p:txBody>
      </p:sp>
      <p:pic>
        <p:nvPicPr>
          <p:cNvPr id="236" name="Google Shape;236;p27" descr="page30image52089440"/>
          <p:cNvPicPr preferRelativeResize="0"/>
          <p:nvPr/>
        </p:nvPicPr>
        <p:blipFill rotWithShape="1">
          <a:blip r:embed="rId3">
            <a:alphaModFix/>
          </a:blip>
          <a:srcRect t="16500" b="9000"/>
          <a:stretch/>
        </p:blipFill>
        <p:spPr>
          <a:xfrm>
            <a:off x="543736" y="818020"/>
            <a:ext cx="8121856" cy="4538087"/>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28"/>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Relembrando: Espelho Perfeito</a:t>
            </a:r>
            <a:endParaRPr/>
          </a:p>
        </p:txBody>
      </p:sp>
      <p:sp>
        <p:nvSpPr>
          <p:cNvPr id="242" name="Google Shape;242;p28"/>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15</a:t>
            </a:fld>
            <a:endParaRPr/>
          </a:p>
        </p:txBody>
      </p:sp>
      <p:pic>
        <p:nvPicPr>
          <p:cNvPr id="243" name="Google Shape;243;p28" descr="page31image34769344"/>
          <p:cNvPicPr preferRelativeResize="0"/>
          <p:nvPr/>
        </p:nvPicPr>
        <p:blipFill rotWithShape="1">
          <a:blip r:embed="rId3">
            <a:alphaModFix/>
          </a:blip>
          <a:srcRect/>
          <a:stretch/>
        </p:blipFill>
        <p:spPr>
          <a:xfrm>
            <a:off x="1126638" y="828129"/>
            <a:ext cx="6890724" cy="45826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29"/>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Reflexão Perfeita</a:t>
            </a:r>
            <a:endParaRPr/>
          </a:p>
        </p:txBody>
      </p:sp>
      <p:sp>
        <p:nvSpPr>
          <p:cNvPr id="249" name="Google Shape;249;p29"/>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16</a:t>
            </a:fld>
            <a:endParaRPr/>
          </a:p>
        </p:txBody>
      </p:sp>
      <p:pic>
        <p:nvPicPr>
          <p:cNvPr id="250" name="Google Shape;250;p29"/>
          <p:cNvPicPr preferRelativeResize="0"/>
          <p:nvPr/>
        </p:nvPicPr>
        <p:blipFill rotWithShape="1">
          <a:blip r:embed="rId3">
            <a:alphaModFix/>
          </a:blip>
          <a:srcRect/>
          <a:stretch/>
        </p:blipFill>
        <p:spPr>
          <a:xfrm>
            <a:off x="1390866" y="849101"/>
            <a:ext cx="7121538" cy="4496159"/>
          </a:xfrm>
          <a:prstGeom prst="rect">
            <a:avLst/>
          </a:prstGeom>
          <a:noFill/>
          <a:ln>
            <a:noFill/>
          </a:ln>
        </p:spPr>
      </p:pic>
      <p:sp>
        <p:nvSpPr>
          <p:cNvPr id="251" name="Google Shape;251;p29"/>
          <p:cNvSpPr txBox="1">
            <a:spLocks noGrp="1"/>
          </p:cNvSpPr>
          <p:nvPr>
            <p:ph type="body" idx="1"/>
          </p:nvPr>
        </p:nvSpPr>
        <p:spPr>
          <a:xfrm>
            <a:off x="288235" y="838985"/>
            <a:ext cx="3872285" cy="2018515"/>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A luz refletida de P</a:t>
            </a:r>
            <a:r>
              <a:rPr lang="pt-BR" sz="1800" baseline="-25000"/>
              <a:t>1</a:t>
            </a:r>
            <a:r>
              <a:rPr lang="pt-BR" sz="1800"/>
              <a:t> na direção de P</a:t>
            </a:r>
            <a:r>
              <a:rPr lang="pt-BR" sz="1800" baseline="-25000"/>
              <a:t>0</a:t>
            </a:r>
            <a:r>
              <a:rPr lang="pt-BR" sz="1800"/>
              <a:t> depende da luz incidente em P</a:t>
            </a:r>
            <a:r>
              <a:rPr lang="pt-BR" sz="1800" baseline="-25000"/>
              <a:t>1</a:t>
            </a:r>
            <a:r>
              <a:rPr lang="pt-BR" sz="1800"/>
              <a:t> a partir da reflexão sobre a normal de superfície de P</a:t>
            </a:r>
            <a:r>
              <a:rPr lang="pt-BR" sz="1800" baseline="-25000"/>
              <a:t>1</a:t>
            </a:r>
            <a:r>
              <a:rPr lang="pt-BR" sz="1800"/>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sp>
        <p:nvSpPr>
          <p:cNvPr id="257" name="Google Shape;257;p30"/>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Câmera pode ser usada para simular reflexão</a:t>
            </a:r>
            <a:endParaRPr/>
          </a:p>
        </p:txBody>
      </p:sp>
      <p:sp>
        <p:nvSpPr>
          <p:cNvPr id="258" name="Google Shape;258;p30"/>
          <p:cNvSpPr txBox="1">
            <a:spLocks noGrp="1"/>
          </p:cNvSpPr>
          <p:nvPr>
            <p:ph type="body" idx="1"/>
          </p:nvPr>
        </p:nvSpPr>
        <p:spPr>
          <a:xfrm>
            <a:off x="390548" y="838985"/>
            <a:ext cx="842823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600"/>
              <a:buFont typeface="Verdana"/>
              <a:buNone/>
            </a:pPr>
            <a:r>
              <a:rPr lang="pt-BR" sz="1600" dirty="0" err="1"/>
              <a:t>Environment</a:t>
            </a:r>
            <a:r>
              <a:rPr lang="pt-BR" sz="1600" dirty="0"/>
              <a:t> mapping:</a:t>
            </a:r>
            <a:endParaRPr dirty="0"/>
          </a:p>
          <a:p>
            <a:pPr marL="0" lvl="0" indent="0" algn="l" rtl="0">
              <a:spcBef>
                <a:spcPts val="320"/>
              </a:spcBef>
              <a:spcAft>
                <a:spcPts val="0"/>
              </a:spcAft>
              <a:buClr>
                <a:schemeClr val="dk1"/>
              </a:buClr>
              <a:buSzPts val="1600"/>
              <a:buFont typeface="Verdana"/>
              <a:buNone/>
            </a:pPr>
            <a:r>
              <a:rPr lang="pt-BR" sz="1600" dirty="0"/>
              <a:t>coloque câmera na origem</a:t>
            </a:r>
            <a:br>
              <a:rPr lang="pt-BR" sz="1600" dirty="0"/>
            </a:br>
            <a:r>
              <a:rPr lang="pt-BR" sz="1600" dirty="0"/>
              <a:t>das reflexões</a:t>
            </a:r>
            <a:endParaRPr dirty="0"/>
          </a:p>
          <a:p>
            <a:pPr marL="0" lvl="0" indent="0" algn="l" rtl="0">
              <a:spcBef>
                <a:spcPts val="320"/>
              </a:spcBef>
              <a:spcAft>
                <a:spcPts val="0"/>
              </a:spcAft>
              <a:buClr>
                <a:schemeClr val="dk1"/>
              </a:buClr>
              <a:buSzPts val="1600"/>
              <a:buFont typeface="Verdana"/>
              <a:buNone/>
            </a:pPr>
            <a:endParaRPr sz="1600" dirty="0"/>
          </a:p>
        </p:txBody>
      </p:sp>
      <p:sp>
        <p:nvSpPr>
          <p:cNvPr id="259" name="Google Shape;259;p30"/>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17</a:t>
            </a:fld>
            <a:endParaRPr/>
          </a:p>
        </p:txBody>
      </p:sp>
      <p:sp>
        <p:nvSpPr>
          <p:cNvPr id="260" name="Google Shape;260;p30"/>
          <p:cNvSpPr/>
          <p:nvPr/>
        </p:nvSpPr>
        <p:spPr>
          <a:xfrm>
            <a:off x="325220" y="3087064"/>
            <a:ext cx="4572000" cy="646331"/>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Cube map:</a:t>
            </a:r>
            <a:endParaRPr/>
          </a:p>
          <a:p>
            <a:pPr marL="0" marR="0" lvl="0" indent="0" algn="l" rtl="0">
              <a:spcBef>
                <a:spcPts val="0"/>
              </a:spcBef>
              <a:spcAft>
                <a:spcPts val="0"/>
              </a:spcAft>
              <a:buNone/>
            </a:pPr>
            <a:r>
              <a:rPr lang="pt-BR" sz="1800">
                <a:solidFill>
                  <a:schemeClr val="dk1"/>
                </a:solidFill>
                <a:latin typeface="Arial"/>
                <a:ea typeface="Arial"/>
                <a:cs typeface="Arial"/>
                <a:sym typeface="Arial"/>
              </a:rPr>
              <a:t>armazena os resultados de raios de reflexão</a:t>
            </a:r>
            <a:endParaRPr/>
          </a:p>
        </p:txBody>
      </p:sp>
      <p:pic>
        <p:nvPicPr>
          <p:cNvPr id="261" name="Google Shape;261;p30" descr="page33image34646592"/>
          <p:cNvPicPr preferRelativeResize="0"/>
          <p:nvPr/>
        </p:nvPicPr>
        <p:blipFill rotWithShape="1">
          <a:blip r:embed="rId3">
            <a:alphaModFix/>
          </a:blip>
          <a:srcRect/>
          <a:stretch/>
        </p:blipFill>
        <p:spPr>
          <a:xfrm>
            <a:off x="4847821" y="838985"/>
            <a:ext cx="3905632" cy="4395167"/>
          </a:xfrm>
          <a:prstGeom prst="rect">
            <a:avLst/>
          </a:prstGeom>
          <a:noFill/>
          <a:ln>
            <a:noFill/>
          </a:ln>
        </p:spPr>
      </p:pic>
      <p:sp>
        <p:nvSpPr>
          <p:cNvPr id="262" name="Google Shape;262;p30"/>
          <p:cNvSpPr/>
          <p:nvPr/>
        </p:nvSpPr>
        <p:spPr>
          <a:xfrm>
            <a:off x="6789682" y="838985"/>
            <a:ext cx="1963769" cy="73866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400">
                <a:solidFill>
                  <a:schemeClr val="dk1"/>
                </a:solidFill>
                <a:latin typeface="Arial"/>
                <a:ea typeface="Arial"/>
                <a:cs typeface="Arial"/>
                <a:sym typeface="Arial"/>
              </a:rPr>
              <a:t>para produzir um cube map são necessárias 6 renderizações</a:t>
            </a:r>
            <a:endParaRPr sz="1400">
              <a:solidFill>
                <a:schemeClr val="dk1"/>
              </a:solidFill>
              <a:latin typeface="Arial"/>
              <a:ea typeface="Arial"/>
              <a:cs typeface="Arial"/>
              <a:sym typeface="Arial"/>
            </a:endParaRPr>
          </a:p>
        </p:txBody>
      </p:sp>
      <p:cxnSp>
        <p:nvCxnSpPr>
          <p:cNvPr id="263" name="Google Shape;263;p30"/>
          <p:cNvCxnSpPr/>
          <p:nvPr/>
        </p:nvCxnSpPr>
        <p:spPr>
          <a:xfrm rot="10800000" flipH="1">
            <a:off x="1524000" y="2857500"/>
            <a:ext cx="4204138" cy="463769"/>
          </a:xfrm>
          <a:prstGeom prst="straightConnector1">
            <a:avLst/>
          </a:prstGeom>
          <a:noFill/>
          <a:ln w="28575" cap="flat" cmpd="sng">
            <a:solidFill>
              <a:srgbClr val="4A7DBA"/>
            </a:solidFill>
            <a:prstDash val="solid"/>
            <a:round/>
            <a:headEnd type="none" w="sm" len="sm"/>
            <a:tailEnd type="triangle" w="med" len="med"/>
          </a:ln>
        </p:spPr>
      </p:cxnSp>
      <p:sp>
        <p:nvSpPr>
          <p:cNvPr id="264" name="Google Shape;264;p30"/>
          <p:cNvSpPr/>
          <p:nvPr/>
        </p:nvSpPr>
        <p:spPr>
          <a:xfrm>
            <a:off x="1030013" y="4726605"/>
            <a:ext cx="3817807" cy="369332"/>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800">
                <a:solidFill>
                  <a:schemeClr val="dk1"/>
                </a:solidFill>
                <a:latin typeface="Arial"/>
                <a:ea typeface="Arial"/>
                <a:cs typeface="Arial"/>
                <a:sym typeface="Arial"/>
              </a:rPr>
              <a:t>Centro da projeção</a:t>
            </a:r>
            <a:endParaRPr/>
          </a:p>
        </p:txBody>
      </p:sp>
      <p:cxnSp>
        <p:nvCxnSpPr>
          <p:cNvPr id="265" name="Google Shape;265;p30"/>
          <p:cNvCxnSpPr/>
          <p:nvPr/>
        </p:nvCxnSpPr>
        <p:spPr>
          <a:xfrm rot="10800000" flipH="1">
            <a:off x="3079531" y="4447503"/>
            <a:ext cx="2648607" cy="428512"/>
          </a:xfrm>
          <a:prstGeom prst="straightConnector1">
            <a:avLst/>
          </a:prstGeom>
          <a:noFill/>
          <a:ln w="28575" cap="flat" cmpd="sng">
            <a:solidFill>
              <a:srgbClr val="4A7DBA"/>
            </a:solidFill>
            <a:prstDash val="solid"/>
            <a:round/>
            <a:headEnd type="none" w="sm" len="sm"/>
            <a:tailEnd type="triangle" w="med" len="med"/>
          </a:ln>
        </p:spPr>
      </p:cxnSp>
      <p:sp>
        <p:nvSpPr>
          <p:cNvPr id="266" name="Google Shape;266;p30"/>
          <p:cNvSpPr/>
          <p:nvPr/>
        </p:nvSpPr>
        <p:spPr>
          <a:xfrm>
            <a:off x="5276193" y="5459318"/>
            <a:ext cx="3323820" cy="26161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100">
                <a:solidFill>
                  <a:schemeClr val="dk1"/>
                </a:solidFill>
                <a:latin typeface="Arial"/>
                <a:ea typeface="Arial"/>
                <a:cs typeface="Arial"/>
                <a:sym typeface="Arial"/>
              </a:rPr>
              <a:t>crédito: http://en.wikipedia.org/wiki/Cube_mapping </a:t>
            </a:r>
            <a:endParaRPr/>
          </a:p>
        </p:txBody>
      </p:sp>
      <p:sp>
        <p:nvSpPr>
          <p:cNvPr id="3" name="TextBox 2">
            <a:extLst>
              <a:ext uri="{FF2B5EF4-FFF2-40B4-BE49-F238E27FC236}">
                <a16:creationId xmlns:a16="http://schemas.microsoft.com/office/drawing/2014/main" id="{94E3F34E-43E1-20D7-FEB0-2F52B56765C4}"/>
              </a:ext>
            </a:extLst>
          </p:cNvPr>
          <p:cNvSpPr txBox="1"/>
          <p:nvPr/>
        </p:nvSpPr>
        <p:spPr>
          <a:xfrm>
            <a:off x="690477" y="5309827"/>
            <a:ext cx="4585716" cy="307777"/>
          </a:xfrm>
          <a:prstGeom prst="rect">
            <a:avLst/>
          </a:prstGeom>
          <a:noFill/>
        </p:spPr>
        <p:txBody>
          <a:bodyPr wrap="square">
            <a:spAutoFit/>
          </a:bodyPr>
          <a:lstStyle/>
          <a:p>
            <a:pPr marL="0" lvl="0" indent="0" algn="l" rtl="0">
              <a:spcBef>
                <a:spcPts val="320"/>
              </a:spcBef>
              <a:spcAft>
                <a:spcPts val="0"/>
              </a:spcAft>
              <a:buClr>
                <a:schemeClr val="dk1"/>
              </a:buClr>
              <a:buSzPts val="1600"/>
              <a:buFont typeface="Verdana"/>
              <a:buNone/>
            </a:pPr>
            <a:r>
              <a:rPr lang="pt-BR" sz="1400" dirty="0" err="1"/>
              <a:t>Obs</a:t>
            </a:r>
            <a:r>
              <a:rPr lang="pt-BR" sz="1400" dirty="0"/>
              <a:t>: Essa técnicas é uma aproximação.</a:t>
            </a:r>
            <a:endParaRPr lang="pt-BR"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1"/>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73" name="Google Shape;273;p31"/>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dirty="0"/>
              <a:t>https://</a:t>
            </a:r>
            <a:r>
              <a:rPr lang="pt-BR" sz="1600" b="1" dirty="0" err="1"/>
              <a:t>www.techspot.com</a:t>
            </a:r>
            <a:r>
              <a:rPr lang="pt-BR" sz="1600" b="1" dirty="0"/>
              <a:t>/</a:t>
            </a:r>
            <a:r>
              <a:rPr lang="pt-BR" sz="1600" b="1" dirty="0" err="1"/>
              <a:t>article</a:t>
            </a:r>
            <a:r>
              <a:rPr lang="pt-BR" sz="1600" b="1" dirty="0"/>
              <a:t>/1934-the-state-of-ray-tracing/ </a:t>
            </a:r>
            <a:endParaRPr sz="1600" dirty="0"/>
          </a:p>
          <a:p>
            <a:pPr marL="0" lvl="0" indent="0" algn="l" rtl="0">
              <a:spcBef>
                <a:spcPts val="320"/>
              </a:spcBef>
              <a:spcAft>
                <a:spcPts val="0"/>
              </a:spcAft>
              <a:buClr>
                <a:schemeClr val="dk1"/>
              </a:buClr>
              <a:buSzPts val="1600"/>
              <a:buFont typeface="Verdana"/>
              <a:buNone/>
            </a:pPr>
            <a:endParaRPr sz="1600" dirty="0"/>
          </a:p>
        </p:txBody>
      </p:sp>
      <p:sp>
        <p:nvSpPr>
          <p:cNvPr id="274" name="Google Shape;274;p31"/>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18</a:t>
            </a:fld>
            <a:endParaRPr/>
          </a:p>
        </p:txBody>
      </p:sp>
      <p:sp>
        <p:nvSpPr>
          <p:cNvPr id="275" name="Google Shape;275;p31"/>
          <p:cNvSpPr/>
          <p:nvPr/>
        </p:nvSpPr>
        <p:spPr>
          <a:xfrm>
            <a:off x="6784849" y="5424364"/>
            <a:ext cx="1624766"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76" name="Google Shape;276;p31"/>
          <p:cNvPicPr preferRelativeResize="0"/>
          <p:nvPr/>
        </p:nvPicPr>
        <p:blipFill rotWithShape="1">
          <a:blip r:embed="rId3">
            <a:alphaModFix/>
          </a:blip>
          <a:srcRect/>
          <a:stretch/>
        </p:blipFill>
        <p:spPr>
          <a:xfrm>
            <a:off x="753110" y="691001"/>
            <a:ext cx="7703107" cy="4332997"/>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Google Shape;282;p32"/>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83" name="Google Shape;283;p32"/>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a:t>https://www.techspot.com/article/1934-the-state-of-ray-tracing/ </a:t>
            </a:r>
            <a:endParaRPr sz="1600"/>
          </a:p>
          <a:p>
            <a:pPr marL="0" lvl="0" indent="0" algn="l" rtl="0">
              <a:spcBef>
                <a:spcPts val="320"/>
              </a:spcBef>
              <a:spcAft>
                <a:spcPts val="0"/>
              </a:spcAft>
              <a:buClr>
                <a:schemeClr val="dk1"/>
              </a:buClr>
              <a:buSzPts val="1600"/>
              <a:buFont typeface="Verdana"/>
              <a:buNone/>
            </a:pPr>
            <a:endParaRPr sz="1600"/>
          </a:p>
        </p:txBody>
      </p:sp>
      <p:sp>
        <p:nvSpPr>
          <p:cNvPr id="284" name="Google Shape;284;p32"/>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19</a:t>
            </a:fld>
            <a:endParaRPr/>
          </a:p>
        </p:txBody>
      </p:sp>
      <p:sp>
        <p:nvSpPr>
          <p:cNvPr id="285" name="Google Shape;285;p32"/>
          <p:cNvSpPr/>
          <p:nvPr/>
        </p:nvSpPr>
        <p:spPr>
          <a:xfrm>
            <a:off x="6995161" y="5424364"/>
            <a:ext cx="141445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86" name="Google Shape;286;p32"/>
          <p:cNvPicPr preferRelativeResize="0"/>
          <p:nvPr/>
        </p:nvPicPr>
        <p:blipFill rotWithShape="1">
          <a:blip r:embed="rId3">
            <a:alphaModFix/>
          </a:blip>
          <a:srcRect/>
          <a:stretch/>
        </p:blipFill>
        <p:spPr>
          <a:xfrm>
            <a:off x="753110" y="691000"/>
            <a:ext cx="7703107" cy="4332998"/>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1"/>
        <p:cNvGrpSpPr/>
        <p:nvPr/>
      </p:nvGrpSpPr>
      <p:grpSpPr>
        <a:xfrm>
          <a:off x="0" y="0"/>
          <a:ext cx="0" cy="0"/>
          <a:chOff x="0" y="0"/>
          <a:chExt cx="0" cy="0"/>
        </a:xfrm>
      </p:grpSpPr>
      <p:sp>
        <p:nvSpPr>
          <p:cNvPr id="52" name="Google Shape;52;p9"/>
          <p:cNvSpPr txBox="1">
            <a:spLocks noGrp="1"/>
          </p:cNvSpPr>
          <p:nvPr>
            <p:ph type="title"/>
          </p:nvPr>
        </p:nvSpPr>
        <p:spPr>
          <a:xfrm>
            <a:off x="311700" y="494472"/>
            <a:ext cx="8520600" cy="6363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Ray Tracing</a:t>
            </a:r>
            <a:endParaRPr/>
          </a:p>
        </p:txBody>
      </p:sp>
      <p:sp>
        <p:nvSpPr>
          <p:cNvPr id="53" name="Google Shape;53;p9"/>
          <p:cNvSpPr txBox="1">
            <a:spLocks noGrp="1"/>
          </p:cNvSpPr>
          <p:nvPr>
            <p:ph type="body" idx="1"/>
          </p:nvPr>
        </p:nvSpPr>
        <p:spPr>
          <a:xfrm>
            <a:off x="311700" y="1280528"/>
            <a:ext cx="8520600" cy="37959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BR"/>
              <a:t>Esta parte do curso foi baseada no livro:</a:t>
            </a:r>
            <a:endParaRPr/>
          </a:p>
          <a:p>
            <a:pPr marL="0" lvl="0" indent="0" algn="l" rtl="0">
              <a:spcBef>
                <a:spcPts val="1200"/>
              </a:spcBef>
              <a:spcAft>
                <a:spcPts val="0"/>
              </a:spcAft>
              <a:buNone/>
            </a:pPr>
            <a:r>
              <a:rPr lang="en-BR" sz="1100">
                <a:solidFill>
                  <a:srgbClr val="222222"/>
                </a:solidFill>
              </a:rPr>
              <a:t>“Ray Tracing in One Weekend”, por Peter Shirley</a:t>
            </a:r>
            <a:br>
              <a:rPr lang="en-BR" sz="1100">
                <a:solidFill>
                  <a:srgbClr val="222222"/>
                </a:solidFill>
              </a:rPr>
            </a:br>
            <a:r>
              <a:rPr lang="en-BR" sz="1100" b="1">
                <a:solidFill>
                  <a:srgbClr val="222222"/>
                </a:solidFill>
              </a:rPr>
              <a:t>URL (series)</a:t>
            </a:r>
            <a:r>
              <a:rPr lang="en-BR" sz="1100">
                <a:solidFill>
                  <a:srgbClr val="222222"/>
                </a:solidFill>
              </a:rPr>
              <a:t>: </a:t>
            </a:r>
            <a:r>
              <a:rPr lang="en-BR" sz="1100">
                <a:solidFill>
                  <a:srgbClr val="3388AA"/>
                </a:solidFill>
                <a:uFill>
                  <a:noFill/>
                </a:uFill>
                <a:hlinkClick r:id="rId3">
                  <a:extLst>
                    <a:ext uri="{A12FA001-AC4F-418D-AE19-62706E023703}">
                      <ahyp:hlinkClr xmlns:ahyp="http://schemas.microsoft.com/office/drawing/2018/hyperlinkcolor" val="tx"/>
                    </a:ext>
                  </a:extLst>
                </a:hlinkClick>
              </a:rPr>
              <a:t>https://raytracing.github.io/</a:t>
            </a:r>
            <a:endParaRPr sz="1100">
              <a:solidFill>
                <a:schemeClr val="dk1"/>
              </a:solidFill>
            </a:endParaRPr>
          </a:p>
          <a:p>
            <a:pPr marL="0" lvl="0" indent="0" algn="l" rtl="0">
              <a:spcBef>
                <a:spcPts val="1200"/>
              </a:spcBef>
              <a:spcAft>
                <a:spcPts val="0"/>
              </a:spcAft>
              <a:buNone/>
            </a:pPr>
            <a:endParaRPr sz="1100">
              <a:solidFill>
                <a:srgbClr val="3388AA"/>
              </a:solidFill>
            </a:endParaRPr>
          </a:p>
          <a:p>
            <a:pPr marL="0" lvl="0" indent="0" algn="l" rtl="0">
              <a:spcBef>
                <a:spcPts val="1200"/>
              </a:spcBef>
              <a:spcAft>
                <a:spcPts val="0"/>
              </a:spcAft>
              <a:buNone/>
            </a:pPr>
            <a:endParaRPr/>
          </a:p>
        </p:txBody>
      </p:sp>
      <p:pic>
        <p:nvPicPr>
          <p:cNvPr id="54" name="Google Shape;54;p9"/>
          <p:cNvPicPr preferRelativeResize="0"/>
          <p:nvPr/>
        </p:nvPicPr>
        <p:blipFill>
          <a:blip r:embed="rId4">
            <a:alphaModFix/>
          </a:blip>
          <a:stretch>
            <a:fillRect/>
          </a:stretch>
        </p:blipFill>
        <p:spPr>
          <a:xfrm>
            <a:off x="5102175" y="370019"/>
            <a:ext cx="2971800" cy="4762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33"/>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Reflexões Environment Map vs. Ray Tracing</a:t>
            </a:r>
            <a:endParaRPr/>
          </a:p>
        </p:txBody>
      </p:sp>
      <p:sp>
        <p:nvSpPr>
          <p:cNvPr id="293" name="Google Shape;293;p33"/>
          <p:cNvSpPr txBox="1">
            <a:spLocks noGrp="1"/>
          </p:cNvSpPr>
          <p:nvPr>
            <p:ph type="body" idx="1"/>
          </p:nvPr>
        </p:nvSpPr>
        <p:spPr>
          <a:xfrm>
            <a:off x="390548" y="5030873"/>
            <a:ext cx="8428232" cy="304271"/>
          </a:xfrm>
          <a:prstGeom prst="rect">
            <a:avLst/>
          </a:prstGeom>
          <a:noFill/>
          <a:ln>
            <a:noFill/>
          </a:ln>
        </p:spPr>
        <p:txBody>
          <a:bodyPr spcFirstLastPara="1" wrap="square" lIns="91425" tIns="45700" rIns="91425" bIns="45700" anchor="t" anchorCtr="0">
            <a:normAutofit fontScale="92500" lnSpcReduction="10000"/>
          </a:bodyPr>
          <a:lstStyle/>
          <a:p>
            <a:pPr marL="0" lvl="0" indent="0" algn="ctr" rtl="0">
              <a:spcBef>
                <a:spcPts val="0"/>
              </a:spcBef>
              <a:spcAft>
                <a:spcPts val="0"/>
              </a:spcAft>
              <a:buClr>
                <a:schemeClr val="dk1"/>
              </a:buClr>
              <a:buSzPts val="1600"/>
              <a:buNone/>
            </a:pPr>
            <a:r>
              <a:rPr lang="pt-BR" sz="1600" b="1" dirty="0"/>
              <a:t>https://</a:t>
            </a:r>
            <a:r>
              <a:rPr lang="pt-BR" sz="1600" b="1" dirty="0" err="1"/>
              <a:t>www.techspot.com</a:t>
            </a:r>
            <a:r>
              <a:rPr lang="pt-BR" sz="1600" b="1" dirty="0"/>
              <a:t>/</a:t>
            </a:r>
            <a:r>
              <a:rPr lang="pt-BR" sz="1600" b="1" dirty="0" err="1"/>
              <a:t>article</a:t>
            </a:r>
            <a:r>
              <a:rPr lang="pt-BR" sz="1600" b="1" dirty="0"/>
              <a:t>/1934-the-state-of-ray-tracing/ </a:t>
            </a:r>
            <a:endParaRPr sz="1600" dirty="0"/>
          </a:p>
          <a:p>
            <a:pPr marL="0" lvl="0" indent="0" algn="l" rtl="0">
              <a:spcBef>
                <a:spcPts val="320"/>
              </a:spcBef>
              <a:spcAft>
                <a:spcPts val="0"/>
              </a:spcAft>
              <a:buClr>
                <a:schemeClr val="dk1"/>
              </a:buClr>
              <a:buSzPts val="1600"/>
              <a:buFont typeface="Verdana"/>
              <a:buNone/>
            </a:pPr>
            <a:endParaRPr sz="1600" dirty="0"/>
          </a:p>
        </p:txBody>
      </p:sp>
      <p:sp>
        <p:nvSpPr>
          <p:cNvPr id="294" name="Google Shape;294;p33"/>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20</a:t>
            </a:fld>
            <a:endParaRPr/>
          </a:p>
        </p:txBody>
      </p:sp>
      <p:sp>
        <p:nvSpPr>
          <p:cNvPr id="295" name="Google Shape;295;p33"/>
          <p:cNvSpPr/>
          <p:nvPr/>
        </p:nvSpPr>
        <p:spPr>
          <a:xfrm>
            <a:off x="6629401" y="5424364"/>
            <a:ext cx="1780214"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dirty="0">
                <a:solidFill>
                  <a:schemeClr val="dk1"/>
                </a:solidFill>
                <a:latin typeface="Arial"/>
                <a:ea typeface="Arial"/>
                <a:cs typeface="Arial"/>
                <a:sym typeface="Arial"/>
              </a:rPr>
              <a:t>crédito: </a:t>
            </a:r>
            <a:r>
              <a:rPr lang="pt-BR" sz="1200" dirty="0" err="1">
                <a:solidFill>
                  <a:schemeClr val="dk1"/>
                </a:solidFill>
                <a:latin typeface="Arial"/>
                <a:ea typeface="Arial"/>
                <a:cs typeface="Arial"/>
                <a:sym typeface="Arial"/>
              </a:rPr>
              <a:t>Control</a:t>
            </a:r>
            <a:endParaRPr sz="1200" dirty="0">
              <a:solidFill>
                <a:schemeClr val="dk1"/>
              </a:solidFill>
              <a:latin typeface="Arial"/>
              <a:ea typeface="Arial"/>
              <a:cs typeface="Arial"/>
              <a:sym typeface="Arial"/>
            </a:endParaRPr>
          </a:p>
        </p:txBody>
      </p:sp>
      <p:pic>
        <p:nvPicPr>
          <p:cNvPr id="296" name="Google Shape;296;p33"/>
          <p:cNvPicPr preferRelativeResize="0"/>
          <p:nvPr/>
        </p:nvPicPr>
        <p:blipFill rotWithShape="1">
          <a:blip r:embed="rId3">
            <a:alphaModFix/>
          </a:blip>
          <a:srcRect/>
          <a:stretch/>
        </p:blipFill>
        <p:spPr>
          <a:xfrm>
            <a:off x="753110" y="699580"/>
            <a:ext cx="7693967" cy="432785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35"/>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Interreflexões Difusas</a:t>
            </a:r>
            <a:endParaRPr/>
          </a:p>
        </p:txBody>
      </p:sp>
      <p:sp>
        <p:nvSpPr>
          <p:cNvPr id="310" name="Google Shape;310;p35"/>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21</a:t>
            </a:fld>
            <a:endParaRPr/>
          </a:p>
        </p:txBody>
      </p:sp>
      <p:sp>
        <p:nvSpPr>
          <p:cNvPr id="311" name="Google Shape;311;p35"/>
          <p:cNvSpPr/>
          <p:nvPr/>
        </p:nvSpPr>
        <p:spPr>
          <a:xfrm>
            <a:off x="6441837" y="5405974"/>
            <a:ext cx="2070567" cy="276999"/>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pt-BR" sz="1200">
                <a:solidFill>
                  <a:schemeClr val="dk1"/>
                </a:solidFill>
                <a:latin typeface="Arial"/>
                <a:ea typeface="Arial"/>
                <a:cs typeface="Arial"/>
                <a:sym typeface="Arial"/>
              </a:rPr>
              <a:t>créditos: Henrik Wann Jensen </a:t>
            </a:r>
            <a:endParaRPr/>
          </a:p>
        </p:txBody>
      </p:sp>
      <p:pic>
        <p:nvPicPr>
          <p:cNvPr id="312" name="Google Shape;312;p35" descr="page37image52257872"/>
          <p:cNvPicPr preferRelativeResize="0"/>
          <p:nvPr/>
        </p:nvPicPr>
        <p:blipFill rotWithShape="1">
          <a:blip r:embed="rId3">
            <a:alphaModFix/>
          </a:blip>
          <a:srcRect l="11567" t="12805" r="6618" b="5104"/>
          <a:stretch/>
        </p:blipFill>
        <p:spPr>
          <a:xfrm>
            <a:off x="1584600" y="838985"/>
            <a:ext cx="5974800" cy="4496159"/>
          </a:xfrm>
          <a:prstGeom prst="rect">
            <a:avLst/>
          </a:prstGeom>
          <a:noFill/>
          <a:ln>
            <a:noFill/>
          </a:ln>
        </p:spPr>
      </p:pic>
      <p:sp>
        <p:nvSpPr>
          <p:cNvPr id="313" name="Google Shape;313;p35"/>
          <p:cNvSpPr txBox="1">
            <a:spLocks noGrp="1"/>
          </p:cNvSpPr>
          <p:nvPr>
            <p:ph type="body" idx="1"/>
          </p:nvPr>
        </p:nvSpPr>
        <p:spPr>
          <a:xfrm>
            <a:off x="2539178" y="838985"/>
            <a:ext cx="2257411" cy="749183"/>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rgbClr val="EAF1DD"/>
              </a:buClr>
              <a:buSzPts val="1400"/>
              <a:buFont typeface="Verdana"/>
              <a:buNone/>
            </a:pPr>
            <a:r>
              <a:rPr lang="pt-BR" sz="1400">
                <a:solidFill>
                  <a:srgbClr val="EAF1DD"/>
                </a:solidFill>
              </a:rPr>
              <a:t>Por que a parede</a:t>
            </a:r>
            <a:br>
              <a:rPr lang="pt-BR" sz="1400">
                <a:solidFill>
                  <a:srgbClr val="EAF1DD"/>
                </a:solidFill>
              </a:rPr>
            </a:br>
            <a:r>
              <a:rPr lang="pt-BR" sz="1400">
                <a:solidFill>
                  <a:srgbClr val="EAF1DD"/>
                </a:solidFill>
              </a:rPr>
              <a:t>está avermelhada?</a:t>
            </a:r>
            <a:endParaRPr/>
          </a:p>
        </p:txBody>
      </p:sp>
      <p:sp>
        <p:nvSpPr>
          <p:cNvPr id="314" name="Google Shape;314;p35"/>
          <p:cNvSpPr txBox="1"/>
          <p:nvPr/>
        </p:nvSpPr>
        <p:spPr>
          <a:xfrm>
            <a:off x="4855658" y="4791140"/>
            <a:ext cx="2257411" cy="749183"/>
          </a:xfrm>
          <a:prstGeom prst="rect">
            <a:avLst/>
          </a:prstGeom>
          <a:noFill/>
          <a:ln>
            <a:noFill/>
          </a:ln>
        </p:spPr>
        <p:txBody>
          <a:bodyPr spcFirstLastPara="1" wrap="square" lIns="91425" tIns="45700" rIns="91425" bIns="45700" anchor="t" anchorCtr="0">
            <a:normAutofit/>
          </a:bodyPr>
          <a:lstStyle/>
          <a:p>
            <a:pPr marL="0" marR="0" lvl="0" indent="0" algn="l" rtl="0">
              <a:spcBef>
                <a:spcPts val="0"/>
              </a:spcBef>
              <a:spcAft>
                <a:spcPts val="0"/>
              </a:spcAft>
              <a:buClr>
                <a:srgbClr val="EAF1DD"/>
              </a:buClr>
              <a:buSzPts val="1400"/>
              <a:buFont typeface="Verdana"/>
              <a:buNone/>
            </a:pPr>
            <a:r>
              <a:rPr lang="pt-BR" sz="1400" b="0">
                <a:solidFill>
                  <a:srgbClr val="EAF1DD"/>
                </a:solidFill>
                <a:latin typeface="Verdana"/>
                <a:ea typeface="Verdana"/>
                <a:cs typeface="Verdana"/>
                <a:sym typeface="Verdana"/>
              </a:rPr>
              <a:t>Por que não está completamente preto?</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318"/>
        <p:cNvGrpSpPr/>
        <p:nvPr/>
      </p:nvGrpSpPr>
      <p:grpSpPr>
        <a:xfrm>
          <a:off x="0" y="0"/>
          <a:ext cx="0" cy="0"/>
          <a:chOff x="0" y="0"/>
          <a:chExt cx="0" cy="0"/>
        </a:xfrm>
      </p:grpSpPr>
      <p:sp>
        <p:nvSpPr>
          <p:cNvPr id="319" name="Google Shape;319;p36"/>
          <p:cNvSpPr txBox="1">
            <a:spLocks noGrp="1"/>
          </p:cNvSpPr>
          <p:nvPr>
            <p:ph type="title"/>
          </p:nvPr>
        </p:nvSpPr>
        <p:spPr>
          <a:xfrm>
            <a:off x="84172" y="113717"/>
            <a:ext cx="8428232" cy="515938"/>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pt-BR"/>
              <a:t>Luzes pré-computadas</a:t>
            </a:r>
            <a:endParaRPr/>
          </a:p>
        </p:txBody>
      </p:sp>
      <p:sp>
        <p:nvSpPr>
          <p:cNvPr id="320" name="Google Shape;320;p36"/>
          <p:cNvSpPr txBox="1">
            <a:spLocks noGrp="1"/>
          </p:cNvSpPr>
          <p:nvPr>
            <p:ph type="body" idx="1"/>
          </p:nvPr>
        </p:nvSpPr>
        <p:spPr>
          <a:xfrm>
            <a:off x="390548" y="838985"/>
            <a:ext cx="3866492" cy="4496159"/>
          </a:xfrm>
          <a:prstGeom prst="rect">
            <a:avLst/>
          </a:prstGeom>
          <a:noFill/>
          <a:ln>
            <a:noFill/>
          </a:ln>
        </p:spPr>
        <p:txBody>
          <a:bodyPr spcFirstLastPara="1" wrap="square" lIns="91425" tIns="45700" rIns="91425" bIns="45700" anchor="t" anchorCtr="0">
            <a:normAutofit/>
          </a:bodyPr>
          <a:lstStyle/>
          <a:p>
            <a:pPr marL="0" lvl="0" indent="0" algn="l" rtl="0">
              <a:spcBef>
                <a:spcPts val="0"/>
              </a:spcBef>
              <a:spcAft>
                <a:spcPts val="0"/>
              </a:spcAft>
              <a:buClr>
                <a:schemeClr val="dk1"/>
              </a:buClr>
              <a:buSzPts val="1800"/>
              <a:buFont typeface="Verdana"/>
              <a:buNone/>
            </a:pPr>
            <a:r>
              <a:rPr lang="pt-BR" sz="1800"/>
              <a:t>Pré-calcular a iluminação para uma cena offline (possível para luzes estáticas)</a:t>
            </a:r>
            <a:endParaRPr/>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Cálculos offline podem realizar cálculos de iluminação mais  avançados, como os cálculos de interreflexões</a:t>
            </a:r>
            <a:endParaRPr sz="1800"/>
          </a:p>
          <a:p>
            <a:pPr marL="0" lvl="0" indent="0" algn="l" rtl="0">
              <a:spcBef>
                <a:spcPts val="360"/>
              </a:spcBef>
              <a:spcAft>
                <a:spcPts val="0"/>
              </a:spcAft>
              <a:buClr>
                <a:schemeClr val="dk1"/>
              </a:buClr>
              <a:buSzPts val="1800"/>
              <a:buFont typeface="Verdana"/>
              <a:buNone/>
            </a:pPr>
            <a:endParaRPr sz="1800"/>
          </a:p>
          <a:p>
            <a:pPr marL="0" lvl="0" indent="0" algn="l" rtl="0">
              <a:spcBef>
                <a:spcPts val="360"/>
              </a:spcBef>
              <a:spcAft>
                <a:spcPts val="0"/>
              </a:spcAft>
              <a:buClr>
                <a:schemeClr val="dk1"/>
              </a:buClr>
              <a:buSzPts val="1800"/>
              <a:buFont typeface="Verdana"/>
              <a:buNone/>
            </a:pPr>
            <a:r>
              <a:rPr lang="pt-BR" sz="1800"/>
              <a:t>Os resultados dos cálculos são armazenados como texturas (ou mapa de texturas)</a:t>
            </a:r>
            <a:endParaRPr/>
          </a:p>
        </p:txBody>
      </p:sp>
      <p:sp>
        <p:nvSpPr>
          <p:cNvPr id="321" name="Google Shape;321;p36"/>
          <p:cNvSpPr txBox="1">
            <a:spLocks noGrp="1"/>
          </p:cNvSpPr>
          <p:nvPr>
            <p:ph type="sldNum" idx="12"/>
          </p:nvPr>
        </p:nvSpPr>
        <p:spPr>
          <a:xfrm>
            <a:off x="0" y="5410729"/>
            <a:ext cx="475013" cy="304271"/>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pt-BR"/>
              <a:t>22</a:t>
            </a:fld>
            <a:endParaRPr/>
          </a:p>
        </p:txBody>
      </p:sp>
      <p:pic>
        <p:nvPicPr>
          <p:cNvPr id="322" name="Google Shape;322;p36" descr="page38image34797584"/>
          <p:cNvPicPr preferRelativeResize="0"/>
          <p:nvPr/>
        </p:nvPicPr>
        <p:blipFill rotWithShape="1">
          <a:blip r:embed="rId3">
            <a:alphaModFix/>
          </a:blip>
          <a:srcRect/>
          <a:stretch/>
        </p:blipFill>
        <p:spPr>
          <a:xfrm>
            <a:off x="4689252" y="371686"/>
            <a:ext cx="3509868" cy="5221470"/>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9C2835-2909-4247-FB87-4F74AE59DF02}"/>
              </a:ext>
            </a:extLst>
          </p:cNvPr>
          <p:cNvSpPr>
            <a:spLocks noGrp="1"/>
          </p:cNvSpPr>
          <p:nvPr>
            <p:ph type="title"/>
          </p:nvPr>
        </p:nvSpPr>
        <p:spPr/>
        <p:txBody>
          <a:bodyPr/>
          <a:lstStyle/>
          <a:p>
            <a:endParaRPr lang="pt-BR"/>
          </a:p>
        </p:txBody>
      </p:sp>
      <p:sp>
        <p:nvSpPr>
          <p:cNvPr id="3" name="Text Placeholder 2">
            <a:extLst>
              <a:ext uri="{FF2B5EF4-FFF2-40B4-BE49-F238E27FC236}">
                <a16:creationId xmlns:a16="http://schemas.microsoft.com/office/drawing/2014/main" id="{0AF32523-01CE-B4C4-9524-F8E6DF684899}"/>
              </a:ext>
            </a:extLst>
          </p:cNvPr>
          <p:cNvSpPr>
            <a:spLocks noGrp="1"/>
          </p:cNvSpPr>
          <p:nvPr>
            <p:ph type="body" idx="1"/>
          </p:nvPr>
        </p:nvSpPr>
        <p:spPr/>
        <p:txBody>
          <a:bodyPr/>
          <a:lstStyle/>
          <a:p>
            <a:endParaRPr lang="pt-BR"/>
          </a:p>
        </p:txBody>
      </p:sp>
      <p:sp>
        <p:nvSpPr>
          <p:cNvPr id="4" name="Slide Number Placeholder 3">
            <a:extLst>
              <a:ext uri="{FF2B5EF4-FFF2-40B4-BE49-F238E27FC236}">
                <a16:creationId xmlns:a16="http://schemas.microsoft.com/office/drawing/2014/main" id="{E9EC1642-B447-C300-40A6-916EA00A8C8F}"/>
              </a:ext>
            </a:extLst>
          </p:cNvPr>
          <p:cNvSpPr>
            <a:spLocks noGrp="1"/>
          </p:cNvSpPr>
          <p:nvPr>
            <p:ph type="sldNum" idx="12"/>
          </p:nvPr>
        </p:nvSpPr>
        <p:spPr/>
        <p:txBody>
          <a:bodyPr/>
          <a:lstStyle/>
          <a:p>
            <a:pPr marL="0" lvl="0" indent="0" algn="ctr" rtl="0">
              <a:spcBef>
                <a:spcPts val="0"/>
              </a:spcBef>
              <a:spcAft>
                <a:spcPts val="0"/>
              </a:spcAft>
              <a:buNone/>
            </a:pPr>
            <a:fld id="{00000000-1234-1234-1234-123412341234}" type="slidenum">
              <a:rPr lang="en-BR" smtClean="0"/>
              <a:t>23</a:t>
            </a:fld>
            <a:endParaRPr lang="en-BR"/>
          </a:p>
        </p:txBody>
      </p:sp>
    </p:spTree>
    <p:extLst>
      <p:ext uri="{BB962C8B-B14F-4D97-AF65-F5344CB8AC3E}">
        <p14:creationId xmlns:p14="http://schemas.microsoft.com/office/powerpoint/2010/main" val="10183681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2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Raio (half-line / semirreta)</a:t>
            </a:r>
            <a:endParaRPr/>
          </a:p>
        </p:txBody>
      </p:sp>
      <p:sp>
        <p:nvSpPr>
          <p:cNvPr id="234" name="Google Shape;234;p2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Raios do RayTracer</a:t>
            </a:r>
            <a:endParaRPr/>
          </a:p>
        </p:txBody>
      </p:sp>
      <p:sp>
        <p:nvSpPr>
          <p:cNvPr id="235" name="Google Shape;235;p2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24</a:t>
            </a:fld>
            <a:endParaRPr/>
          </a:p>
        </p:txBody>
      </p:sp>
      <p:pic>
        <p:nvPicPr>
          <p:cNvPr id="236" name="Google Shape;236;p29" descr="{&quot;id&quot;:&quot;1&quot;,&quot;code&quot;:&quot;$$\\text{P}\\left(t\\right)=\\text{A}+t\\text{b}$$&quot;,&quot;backgroundColorModified&quot;:null,&quot;aid&quot;:null,&quot;font&quot;:{&quot;family&quot;:&quot;Arial&quot;,&quot;color&quot;:&quot;#000000&quot;,&quot;size&quot;:12},&quot;type&quot;:&quot;$$&quot;,&quot;backgroundColor&quot;:&quot;#FFFFFF&quot;,&quot;ts&quot;:1635087044281,&quot;cs&quot;:&quot;1lorksIPc/yUA/W6N94ILw==&quot;,&quot;size&quot;:{&quot;width&quot;:112.33333333333333,&quot;height&quot;:18.833333333333332}}"/>
          <p:cNvPicPr preferRelativeResize="0"/>
          <p:nvPr/>
        </p:nvPicPr>
        <p:blipFill>
          <a:blip r:embed="rId3">
            <a:alphaModFix/>
          </a:blip>
          <a:stretch>
            <a:fillRect/>
          </a:stretch>
        </p:blipFill>
        <p:spPr>
          <a:xfrm>
            <a:off x="646225" y="1343550"/>
            <a:ext cx="2404625" cy="403150"/>
          </a:xfrm>
          <a:prstGeom prst="rect">
            <a:avLst/>
          </a:prstGeom>
          <a:noFill/>
          <a:ln>
            <a:noFill/>
          </a:ln>
        </p:spPr>
      </p:pic>
      <p:sp>
        <p:nvSpPr>
          <p:cNvPr id="237" name="Google Shape;237;p29"/>
          <p:cNvSpPr txBox="1"/>
          <p:nvPr/>
        </p:nvSpPr>
        <p:spPr>
          <a:xfrm>
            <a:off x="419450" y="1867850"/>
            <a:ext cx="35340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500">
                <a:solidFill>
                  <a:schemeClr val="dk1"/>
                </a:solidFill>
                <a:latin typeface="Calibri"/>
                <a:ea typeface="Calibri"/>
                <a:cs typeface="Calibri"/>
                <a:sym typeface="Calibri"/>
              </a:rPr>
              <a:t>A é a origem do raio</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b é um vetor que define a direção do raio</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t é um parâmetro real</a:t>
            </a:r>
            <a:endParaRPr sz="1500">
              <a:solidFill>
                <a:schemeClr val="dk1"/>
              </a:solidFill>
              <a:latin typeface="Calibri"/>
              <a:ea typeface="Calibri"/>
              <a:cs typeface="Calibri"/>
              <a:sym typeface="Calibri"/>
            </a:endParaRPr>
          </a:p>
          <a:p>
            <a:pPr marL="0" lvl="0" indent="0" algn="l" rtl="0">
              <a:spcBef>
                <a:spcPts val="0"/>
              </a:spcBef>
              <a:spcAft>
                <a:spcPts val="0"/>
              </a:spcAft>
              <a:buNone/>
            </a:pPr>
            <a:r>
              <a:rPr lang="en-BR" sz="1500">
                <a:solidFill>
                  <a:schemeClr val="dk1"/>
                </a:solidFill>
                <a:latin typeface="Calibri"/>
                <a:ea typeface="Calibri"/>
                <a:cs typeface="Calibri"/>
                <a:sym typeface="Calibri"/>
              </a:rPr>
              <a:t>P(t) é o ponto sobre o raio</a:t>
            </a:r>
            <a:endParaRPr sz="1700"/>
          </a:p>
        </p:txBody>
      </p:sp>
      <p:pic>
        <p:nvPicPr>
          <p:cNvPr id="238" name="Google Shape;238;p29"/>
          <p:cNvPicPr preferRelativeResize="0"/>
          <p:nvPr/>
        </p:nvPicPr>
        <p:blipFill>
          <a:blip r:embed="rId4">
            <a:alphaModFix/>
          </a:blip>
          <a:stretch>
            <a:fillRect/>
          </a:stretch>
        </p:blipFill>
        <p:spPr>
          <a:xfrm>
            <a:off x="965075" y="2929575"/>
            <a:ext cx="7279126" cy="23686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Lançando os Raios na Cena</a:t>
            </a:r>
            <a:endParaRPr/>
          </a:p>
        </p:txBody>
      </p:sp>
      <p:sp>
        <p:nvSpPr>
          <p:cNvPr id="253" name="Google Shape;253;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Vamos lançar raios pelos pixels e calcular a cor vista na direção desses raios. As etapas envolvidas são:</a:t>
            </a:r>
            <a:endParaRPr sz="2650">
              <a:latin typeface="Arial"/>
              <a:ea typeface="Arial"/>
              <a:cs typeface="Arial"/>
              <a:sym typeface="Arial"/>
            </a:endParaRPr>
          </a:p>
          <a:p>
            <a:pPr marL="457200" lvl="0" indent="-396875" algn="l" rtl="0">
              <a:spcBef>
                <a:spcPts val="400"/>
              </a:spcBef>
              <a:spcAft>
                <a:spcPts val="0"/>
              </a:spcAft>
              <a:buSzPts val="2650"/>
              <a:buFont typeface="Arial"/>
              <a:buAutoNum type="arabicPeriod"/>
            </a:pPr>
            <a:r>
              <a:rPr lang="en-BR" sz="2650">
                <a:latin typeface="Arial"/>
                <a:ea typeface="Arial"/>
                <a:cs typeface="Arial"/>
                <a:sym typeface="Arial"/>
              </a:rPr>
              <a:t>calcular o raio do ponto de vista até o pixel;</a:t>
            </a:r>
            <a:endParaRPr sz="265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determinar quais objetos o raio faz a interseção;</a:t>
            </a:r>
            <a:endParaRPr sz="2650">
              <a:latin typeface="Arial"/>
              <a:ea typeface="Arial"/>
              <a:cs typeface="Arial"/>
              <a:sym typeface="Arial"/>
            </a:endParaRPr>
          </a:p>
          <a:p>
            <a:pPr marL="457200" lvl="0" indent="-396875" algn="l" rtl="0">
              <a:spcBef>
                <a:spcPts val="0"/>
              </a:spcBef>
              <a:spcAft>
                <a:spcPts val="0"/>
              </a:spcAft>
              <a:buSzPts val="2650"/>
              <a:buFont typeface="Arial"/>
              <a:buAutoNum type="arabicPeriod"/>
            </a:pPr>
            <a:r>
              <a:rPr lang="en-BR" sz="2650">
                <a:latin typeface="Arial"/>
                <a:ea typeface="Arial"/>
                <a:cs typeface="Arial"/>
                <a:sym typeface="Arial"/>
              </a:rPr>
              <a:t>calcular uma cor para esse ponto de interseção.</a:t>
            </a:r>
            <a:endParaRPr/>
          </a:p>
        </p:txBody>
      </p:sp>
      <p:sp>
        <p:nvSpPr>
          <p:cNvPr id="254" name="Google Shape;254;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Criando câmera</a:t>
            </a:r>
            <a:endParaRPr/>
          </a:p>
        </p:txBody>
      </p:sp>
      <p:sp>
        <p:nvSpPr>
          <p:cNvPr id="261" name="Google Shape;261;p32"/>
          <p:cNvSpPr txBox="1">
            <a:spLocks noGrp="1"/>
          </p:cNvSpPr>
          <p:nvPr>
            <p:ph type="body" idx="1"/>
          </p:nvPr>
        </p:nvSpPr>
        <p:spPr>
          <a:xfrm>
            <a:off x="261575" y="838975"/>
            <a:ext cx="86379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Vamos deixar o ponto de vista no (0,0,0) olhando para o Z negativo.</a:t>
            </a:r>
            <a:endParaRPr sz="1900"/>
          </a:p>
          <a:p>
            <a:pPr marL="0" lvl="0" indent="0" algn="l" rtl="0">
              <a:spcBef>
                <a:spcPts val="400"/>
              </a:spcBef>
              <a:spcAft>
                <a:spcPts val="0"/>
              </a:spcAft>
              <a:buNone/>
            </a:pPr>
            <a:r>
              <a:rPr lang="en-BR" sz="1900"/>
              <a:t>A varredura da tela será a partir do ponto superior esquerdo.</a:t>
            </a:r>
            <a:endParaRPr sz="1900"/>
          </a:p>
          <a:p>
            <a:pPr marL="0" lvl="0" indent="0" algn="l" rtl="0">
              <a:spcBef>
                <a:spcPts val="400"/>
              </a:spcBef>
              <a:spcAft>
                <a:spcPts val="0"/>
              </a:spcAft>
              <a:buNone/>
            </a:pPr>
            <a:r>
              <a:rPr lang="en-BR" sz="1900"/>
              <a:t>A razão de aspecto da tela será de 16:9.</a:t>
            </a:r>
            <a:endParaRPr sz="1900"/>
          </a:p>
        </p:txBody>
      </p:sp>
      <p:sp>
        <p:nvSpPr>
          <p:cNvPr id="262" name="Google Shape;262;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26</a:t>
            </a:fld>
            <a:endParaRPr/>
          </a:p>
        </p:txBody>
      </p:sp>
      <p:pic>
        <p:nvPicPr>
          <p:cNvPr id="263" name="Google Shape;263;p32"/>
          <p:cNvPicPr preferRelativeResize="0"/>
          <p:nvPr/>
        </p:nvPicPr>
        <p:blipFill>
          <a:blip r:embed="rId3">
            <a:alphaModFix/>
          </a:blip>
          <a:stretch>
            <a:fillRect/>
          </a:stretch>
        </p:blipFill>
        <p:spPr>
          <a:xfrm>
            <a:off x="253050" y="2047229"/>
            <a:ext cx="8637899" cy="313709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84"/>
        <p:cNvGrpSpPr/>
        <p:nvPr/>
      </p:nvGrpSpPr>
      <p:grpSpPr>
        <a:xfrm>
          <a:off x="0" y="0"/>
          <a:ext cx="0" cy="0"/>
          <a:chOff x="0" y="0"/>
          <a:chExt cx="0" cy="0"/>
        </a:xfrm>
      </p:grpSpPr>
      <p:sp>
        <p:nvSpPr>
          <p:cNvPr id="285" name="Google Shape;285;p3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Interpolações</a:t>
            </a:r>
            <a:endParaRPr/>
          </a:p>
        </p:txBody>
      </p:sp>
      <p:sp>
        <p:nvSpPr>
          <p:cNvPr id="286" name="Google Shape;286;p3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Lembrando que para o céu estamos fazendo uma interpolação linear "lerp".</a:t>
            </a:r>
            <a:endParaRPr/>
          </a:p>
        </p:txBody>
      </p:sp>
      <p:sp>
        <p:nvSpPr>
          <p:cNvPr id="287" name="Google Shape;287;p3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27</a:t>
            </a:fld>
            <a:endParaRPr/>
          </a:p>
        </p:txBody>
      </p:sp>
      <p:pic>
        <p:nvPicPr>
          <p:cNvPr id="288" name="Google Shape;288;p35"/>
          <p:cNvPicPr preferRelativeResize="0"/>
          <p:nvPr/>
        </p:nvPicPr>
        <p:blipFill>
          <a:blip r:embed="rId3">
            <a:alphaModFix/>
          </a:blip>
          <a:stretch>
            <a:fillRect/>
          </a:stretch>
        </p:blipFill>
        <p:spPr>
          <a:xfrm>
            <a:off x="2667000" y="2736238"/>
            <a:ext cx="3810000" cy="2143125"/>
          </a:xfrm>
          <a:prstGeom prst="rect">
            <a:avLst/>
          </a:prstGeom>
          <a:noFill/>
          <a:ln>
            <a:noFill/>
          </a:ln>
        </p:spPr>
      </p:pic>
      <p:pic>
        <p:nvPicPr>
          <p:cNvPr id="289" name="Google Shape;289;p35" descr="{&quot;backgroundColorModified&quot;:null,&quot;code&quot;:&quot;$$\\text{blendedValue}=\\left(1-t\\right)\\cdot\\text{startValue}+t\\cdot\\text{endValue}$$&quot;,&quot;aid&quot;:null,&quot;type&quot;:&quot;$$&quot;,&quot;backgroundColor&quot;:&quot;#FFFFFF&quot;,&quot;font&quot;:{&quot;size&quot;:12,&quot;color&quot;:&quot;#000000&quot;,&quot;family&quot;:&quot;Arial&quot;},&quot;id&quot;:&quot;2&quot;,&quot;ts&quot;:1635160622834,&quot;cs&quot;:&quot;xBkGz2O8Gs9HyS0zFaJQGw==&quot;,&quot;size&quot;:{&quot;width&quot;:408.6666666666667,&quot;height&quot;:19}}"/>
          <p:cNvPicPr preferRelativeResize="0"/>
          <p:nvPr/>
        </p:nvPicPr>
        <p:blipFill>
          <a:blip r:embed="rId4">
            <a:alphaModFix/>
          </a:blip>
          <a:stretch>
            <a:fillRect/>
          </a:stretch>
        </p:blipFill>
        <p:spPr>
          <a:xfrm>
            <a:off x="1749088" y="1710575"/>
            <a:ext cx="5711125" cy="265525"/>
          </a:xfrm>
          <a:prstGeom prst="rect">
            <a:avLst/>
          </a:prstGeom>
          <a:noFill/>
          <a:ln>
            <a:noFill/>
          </a:ln>
        </p:spPr>
      </p:pic>
      <p:sp>
        <p:nvSpPr>
          <p:cNvPr id="290" name="Google Shape;290;p35"/>
          <p:cNvSpPr txBox="1"/>
          <p:nvPr/>
        </p:nvSpPr>
        <p:spPr>
          <a:xfrm>
            <a:off x="1880975" y="2051375"/>
            <a:ext cx="30000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200">
                <a:solidFill>
                  <a:schemeClr val="dk1"/>
                </a:solidFill>
                <a:latin typeface="Calibri"/>
                <a:ea typeface="Calibri"/>
                <a:cs typeface="Calibri"/>
                <a:sym typeface="Calibri"/>
              </a:rPr>
              <a:t>t variando de 0 a 1</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95"/>
        <p:cNvGrpSpPr/>
        <p:nvPr/>
      </p:nvGrpSpPr>
      <p:grpSpPr>
        <a:xfrm>
          <a:off x="0" y="0"/>
          <a:ext cx="0" cy="0"/>
          <a:chOff x="0" y="0"/>
          <a:chExt cx="0" cy="0"/>
        </a:xfrm>
      </p:grpSpPr>
      <p:sp>
        <p:nvSpPr>
          <p:cNvPr id="296" name="Google Shape;296;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297" name="Google Shape;297;p3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Esferas são objetos comuns em RayTracer devido à simplicidade de calcular a intersecção de um raio com uma esfera.</a:t>
            </a: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endParaRPr/>
          </a:p>
          <a:p>
            <a:pPr marL="0" lvl="0" indent="0" algn="l" rtl="0">
              <a:spcBef>
                <a:spcPts val="400"/>
              </a:spcBef>
              <a:spcAft>
                <a:spcPts val="0"/>
              </a:spcAft>
              <a:buNone/>
            </a:pPr>
            <a:r>
              <a:rPr lang="en-BR"/>
              <a:t>Assim, para um ponto (x, y, z) sobre a esfera a equação acima precisa ser verdadeira.</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dentro da esfera x</a:t>
            </a:r>
            <a:r>
              <a:rPr lang="en-BR" baseline="30000"/>
              <a:t>2</a:t>
            </a:r>
            <a:r>
              <a:rPr lang="en-BR"/>
              <a:t> + y</a:t>
            </a:r>
            <a:r>
              <a:rPr lang="en-BR" baseline="30000"/>
              <a:t>2</a:t>
            </a:r>
            <a:r>
              <a:rPr lang="en-BR"/>
              <a:t> + z</a:t>
            </a:r>
            <a:r>
              <a:rPr lang="en-BR" baseline="30000"/>
              <a:t>2</a:t>
            </a:r>
            <a:r>
              <a:rPr lang="en-BR"/>
              <a:t> &lt; R</a:t>
            </a:r>
            <a:r>
              <a:rPr lang="en-BR" baseline="30000"/>
              <a:t>2</a:t>
            </a:r>
            <a:r>
              <a:rPr lang="en-BR"/>
              <a:t> </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um ponto fora da esfera x</a:t>
            </a:r>
            <a:r>
              <a:rPr lang="en-BR" baseline="30000"/>
              <a:t>2</a:t>
            </a:r>
            <a:r>
              <a:rPr lang="en-BR"/>
              <a:t> + y</a:t>
            </a:r>
            <a:r>
              <a:rPr lang="en-BR" baseline="30000"/>
              <a:t>2</a:t>
            </a:r>
            <a:r>
              <a:rPr lang="en-BR"/>
              <a:t> + z</a:t>
            </a:r>
            <a:r>
              <a:rPr lang="en-BR" baseline="30000"/>
              <a:t>2</a:t>
            </a:r>
            <a:r>
              <a:rPr lang="en-BR"/>
              <a:t> &gt; R</a:t>
            </a:r>
            <a:r>
              <a:rPr lang="en-BR" baseline="30000"/>
              <a:t>2</a:t>
            </a:r>
            <a:r>
              <a:rPr lang="en-BR"/>
              <a:t> </a:t>
            </a:r>
            <a:endParaRPr/>
          </a:p>
          <a:p>
            <a:pPr marL="0" lvl="0" indent="0" algn="l" rtl="0">
              <a:spcBef>
                <a:spcPts val="400"/>
              </a:spcBef>
              <a:spcAft>
                <a:spcPts val="0"/>
              </a:spcAft>
              <a:buNone/>
            </a:pPr>
            <a:endParaRPr/>
          </a:p>
        </p:txBody>
      </p:sp>
      <p:sp>
        <p:nvSpPr>
          <p:cNvPr id="298" name="Google Shape;298;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28</a:t>
            </a:fld>
            <a:endParaRPr/>
          </a:p>
        </p:txBody>
      </p:sp>
      <p:pic>
        <p:nvPicPr>
          <p:cNvPr id="299" name="Google Shape;299;p36" descr="{&quot;code&quot;:&quot;$$x^{2}+y^{2}+z^{2}=R^{2}$$&quot;,&quot;backgroundColor&quot;:&quot;#FFFFFF&quot;,&quot;aid&quot;:null,&quot;font&quot;:{&quot;family&quot;:&quot;Arial&quot;,&quot;size&quot;:12,&quot;color&quot;:&quot;#000000&quot;},&quot;id&quot;:&quot;3&quot;,&quot;backgroundColorModified&quot;:null,&quot;type&quot;:&quot;$$&quot;,&quot;ts&quot;:1635160792972,&quot;cs&quot;:&quot;XiGAijEXqOoHOOmX+7oqyA==&quot;,&quot;size&quot;:{&quot;width&quot;:142,&quot;height&quot;:20.5}}"/>
          <p:cNvPicPr preferRelativeResize="0"/>
          <p:nvPr/>
        </p:nvPicPr>
        <p:blipFill>
          <a:blip r:embed="rId3">
            <a:alphaModFix/>
          </a:blip>
          <a:stretch>
            <a:fillRect/>
          </a:stretch>
        </p:blipFill>
        <p:spPr>
          <a:xfrm>
            <a:off x="2907325" y="1733613"/>
            <a:ext cx="2781899" cy="401625"/>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06" name="Google Shape;306;p37"/>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Para uma esfera centrada em (C</a:t>
            </a:r>
            <a:r>
              <a:rPr lang="en-BR" sz="1900" baseline="-25000"/>
              <a:t>x</a:t>
            </a:r>
            <a:r>
              <a:rPr lang="en-BR" sz="1900"/>
              <a:t>,C</a:t>
            </a:r>
            <a:r>
              <a:rPr lang="en-BR" sz="1900" baseline="-25000"/>
              <a:t>y</a:t>
            </a:r>
            <a:r>
              <a:rPr lang="en-BR" sz="1900"/>
              <a:t>,C</a:t>
            </a:r>
            <a:r>
              <a:rPr lang="en-BR" sz="1900" baseline="-25000"/>
              <a:t>z</a:t>
            </a:r>
            <a:r>
              <a:rPr lang="en-BR" sz="1900"/>
              <a:t>):</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Para um ponto P na superfície, podemos calcular o vetor (P-C), logo:</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r>
              <a:rPr lang="en-BR" sz="1900"/>
              <a:t>Assim a equação da esfera na forma vetorial é:</a:t>
            </a:r>
            <a:endParaRPr sz="1900"/>
          </a:p>
        </p:txBody>
      </p:sp>
      <p:sp>
        <p:nvSpPr>
          <p:cNvPr id="307" name="Google Shape;307;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29</a:t>
            </a:fld>
            <a:endParaRPr/>
          </a:p>
        </p:txBody>
      </p:sp>
      <p:pic>
        <p:nvPicPr>
          <p:cNvPr id="308" name="Google Shape;308;p37" descr="{&quot;aid&quot;:null,&quot;backgroundColorModified&quot;:false,&quot;font&quot;:{&quot;size&quot;:24.5,&quot;family&quot;:&quot;Arial&quot;,&quot;color&quot;:&quot;#000000&quot;},&quot;id&quot;:&quot;3&quot;,&quot;backgroundColor&quot;:&quot;#FFFFFF&quot;,&quot;type&quot;:&quot;$$&quot;,&quot;code&quot;:&quot;$$\\left(x-C_{x}\\right)^{2}+\\left(y-C_{y}\\right)^{2}+\\left(z-C_{z}\\right)^{2}=r^{2}$$&quot;,&quot;ts&quot;:1635161098727,&quot;cs&quot;:&quot;T+VaddbUDwwKX85PcY51cw==&quot;,&quot;size&quot;:{&quot;width&quot;:635.5,&quot;height&quot;:48}}"/>
          <p:cNvPicPr preferRelativeResize="0"/>
          <p:nvPr/>
        </p:nvPicPr>
        <p:blipFill>
          <a:blip r:embed="rId3">
            <a:alphaModFix/>
          </a:blip>
          <a:stretch>
            <a:fillRect/>
          </a:stretch>
        </p:blipFill>
        <p:spPr>
          <a:xfrm>
            <a:off x="1648073" y="1501650"/>
            <a:ext cx="5847842" cy="441692"/>
          </a:xfrm>
          <a:prstGeom prst="rect">
            <a:avLst/>
          </a:prstGeom>
          <a:noFill/>
          <a:ln>
            <a:noFill/>
          </a:ln>
        </p:spPr>
      </p:pic>
      <p:pic>
        <p:nvPicPr>
          <p:cNvPr id="309" name="Google Shape;309;p37" descr="{&quot;backgroundColorModified&quot;:false,&quot;code&quot;:&quot;$$\\left(\\mathbf{P}-\\mathbf{C}\\right)\\cdot\\left(\\mathbf{P}-\\mathbf{C}\\right)=\\left(x-C_{x}\\right)^{2}+\\left(y-C_{y}\\right)^{2}+\\left(z-C_{z}\\right)^{2}$$&quot;,&quot;type&quot;:&quot;$$&quot;,&quot;id&quot;:&quot;3&quot;,&quot;aid&quot;:null,&quot;font&quot;:{&quot;family&quot;:&quot;Arial&quot;,&quot;size&quot;:24.5,&quot;color&quot;:&quot;#000000&quot;},&quot;backgroundColor&quot;:&quot;#FFFFFF&quot;,&quot;ts&quot;:1635161397929,&quot;cs&quot;:&quot;kASbqao67yB5YWkcLOk97A==&quot;,&quot;size&quot;:{&quot;width&quot;:908,&quot;height&quot;:48.000000000000036}}"/>
          <p:cNvPicPr preferRelativeResize="0"/>
          <p:nvPr/>
        </p:nvPicPr>
        <p:blipFill>
          <a:blip r:embed="rId4">
            <a:alphaModFix/>
          </a:blip>
          <a:stretch>
            <a:fillRect/>
          </a:stretch>
        </p:blipFill>
        <p:spPr>
          <a:xfrm>
            <a:off x="394313" y="2943482"/>
            <a:ext cx="8355375" cy="441692"/>
          </a:xfrm>
          <a:prstGeom prst="rect">
            <a:avLst/>
          </a:prstGeom>
          <a:noFill/>
          <a:ln>
            <a:noFill/>
          </a:ln>
        </p:spPr>
      </p:pic>
      <p:pic>
        <p:nvPicPr>
          <p:cNvPr id="310" name="Google Shape;310;p37" descr="{&quot;type&quot;:&quot;$$&quot;,&quot;font&quot;:{&quot;size&quot;:23.5,&quot;family&quot;:&quot;Arial&quot;,&quot;color&quot;:&quot;#000000&quot;},&quot;backgroundColor&quot;:&quot;#FFFFFF&quot;,&quot;backgroundColorModified&quot;:false,&quot;aid&quot;:null,&quot;id&quot;:&quot;3&quot;,&quot;code&quot;:&quot;$$\\left(\\mathbf{P}-\\mathbf{C}\\right)\\cdot\\left(\\mathbf{P}-\\mathbf{C}\\right)=r^{2}$$&quot;,&quot;ts&quot;:1635161519385,&quot;cs&quot;:&quot;JeVcbIOkGArfLUgHMpU4YQ==&quot;,&quot;size&quot;:{&quot;width&quot;:366.6666666666667,&quot;height&quot;:41.666666666666664}}"/>
          <p:cNvPicPr preferRelativeResize="0"/>
          <p:nvPr/>
        </p:nvPicPr>
        <p:blipFill>
          <a:blip r:embed="rId5">
            <a:alphaModFix/>
          </a:blip>
          <a:stretch>
            <a:fillRect/>
          </a:stretch>
        </p:blipFill>
        <p:spPr>
          <a:xfrm>
            <a:off x="2676392" y="4498407"/>
            <a:ext cx="3492500" cy="396875"/>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59"/>
        <p:cNvGrpSpPr/>
        <p:nvPr/>
      </p:nvGrpSpPr>
      <p:grpSpPr>
        <a:xfrm>
          <a:off x="0" y="0"/>
          <a:ext cx="0" cy="0"/>
          <a:chOff x="0" y="0"/>
          <a:chExt cx="0" cy="0"/>
        </a:xfrm>
      </p:grpSpPr>
      <p:sp>
        <p:nvSpPr>
          <p:cNvPr id="60" name="Google Shape;60;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Ray Tracing</a:t>
            </a:r>
            <a:endParaRPr/>
          </a:p>
        </p:txBody>
      </p:sp>
      <p:sp>
        <p:nvSpPr>
          <p:cNvPr id="61" name="Google Shape;61;p10"/>
          <p:cNvSpPr txBox="1">
            <a:spLocks noGrp="1"/>
          </p:cNvSpPr>
          <p:nvPr>
            <p:ph type="body" idx="1"/>
          </p:nvPr>
        </p:nvSpPr>
        <p:spPr>
          <a:xfrm>
            <a:off x="390550" y="838983"/>
            <a:ext cx="8428200" cy="10716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Ray Tracing usa um mecanismo de projeção de raios para reunir recursivamente as contribuições de luz de objetos reflexivos e refrativos.</a:t>
            </a:r>
            <a:endParaRPr/>
          </a:p>
        </p:txBody>
      </p:sp>
      <p:sp>
        <p:nvSpPr>
          <p:cNvPr id="62" name="Google Shape;62;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a:t>
            </a:fld>
            <a:endParaRPr/>
          </a:p>
        </p:txBody>
      </p:sp>
      <p:pic>
        <p:nvPicPr>
          <p:cNvPr id="63" name="Google Shape;63;p10"/>
          <p:cNvPicPr preferRelativeResize="0"/>
          <p:nvPr/>
        </p:nvPicPr>
        <p:blipFill>
          <a:blip r:embed="rId3">
            <a:alphaModFix/>
          </a:blip>
          <a:stretch>
            <a:fillRect/>
          </a:stretch>
        </p:blipFill>
        <p:spPr>
          <a:xfrm>
            <a:off x="1648987" y="1944025"/>
            <a:ext cx="5298586" cy="3466701"/>
          </a:xfrm>
          <a:prstGeom prst="rect">
            <a:avLst/>
          </a:prstGeom>
          <a:noFill/>
          <a:ln>
            <a:noFill/>
          </a:ln>
        </p:spPr>
      </p:pic>
      <p:sp>
        <p:nvSpPr>
          <p:cNvPr id="64" name="Google Shape;64;p10"/>
          <p:cNvSpPr txBox="1"/>
          <p:nvPr/>
        </p:nvSpPr>
        <p:spPr>
          <a:xfrm>
            <a:off x="731700" y="5416575"/>
            <a:ext cx="7680600" cy="2769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600"/>
              <a:t>fonte: Ray Tracing Gems - High-Quality and Real-Time Rendering with DXR and Other APIs, por: Eric HainesTomas evAkenine-Möller</a:t>
            </a:r>
            <a:endParaRPr sz="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Adicionando uma Esfera</a:t>
            </a:r>
            <a:endParaRPr/>
          </a:p>
        </p:txBody>
      </p:sp>
      <p:sp>
        <p:nvSpPr>
          <p:cNvPr id="317" name="Google Shape;317;p38"/>
          <p:cNvSpPr txBox="1">
            <a:spLocks noGrp="1"/>
          </p:cNvSpPr>
          <p:nvPr>
            <p:ph type="body" idx="1"/>
          </p:nvPr>
        </p:nvSpPr>
        <p:spPr>
          <a:xfrm>
            <a:off x="235350" y="838975"/>
            <a:ext cx="87690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Desejamos saber se o raio </a:t>
            </a:r>
            <a:r>
              <a:rPr lang="en-BR" sz="1900" b="1"/>
              <a:t>P</a:t>
            </a:r>
            <a:r>
              <a:rPr lang="en-BR" sz="1900"/>
              <a:t>(t)=</a:t>
            </a:r>
            <a:r>
              <a:rPr lang="en-BR" sz="1900" b="1"/>
              <a:t>A</a:t>
            </a:r>
            <a:r>
              <a:rPr lang="en-BR" sz="1900"/>
              <a:t>+t</a:t>
            </a:r>
            <a:r>
              <a:rPr lang="en-BR" sz="1900" b="1"/>
              <a:t>b</a:t>
            </a:r>
            <a:r>
              <a:rPr lang="en-BR" sz="1900"/>
              <a:t> intersecta a esfera, assim:</a:t>
            </a:r>
            <a:endParaRPr sz="1900"/>
          </a:p>
          <a:p>
            <a:pPr marL="0" lvl="0" indent="0" algn="l" rtl="0">
              <a:spcBef>
                <a:spcPts val="400"/>
              </a:spcBef>
              <a:spcAft>
                <a:spcPts val="0"/>
              </a:spcAft>
              <a:buNone/>
            </a:pPr>
            <a:endParaRPr sz="2500"/>
          </a:p>
          <a:p>
            <a:pPr marL="0" lvl="0" indent="0" algn="l" rtl="0">
              <a:spcBef>
                <a:spcPts val="400"/>
              </a:spcBef>
              <a:spcAft>
                <a:spcPts val="0"/>
              </a:spcAft>
              <a:buNone/>
            </a:pPr>
            <a:endParaRPr sz="2500"/>
          </a:p>
          <a:p>
            <a:pPr marL="0" lvl="0" indent="0" algn="l" rtl="0">
              <a:spcBef>
                <a:spcPts val="400"/>
              </a:spcBef>
              <a:spcAft>
                <a:spcPts val="0"/>
              </a:spcAft>
              <a:buNone/>
            </a:pPr>
            <a:endParaRPr sz="1900"/>
          </a:p>
          <a:p>
            <a:pPr marL="0" lvl="0" indent="0" algn="l" rtl="0">
              <a:spcBef>
                <a:spcPts val="400"/>
              </a:spcBef>
              <a:spcAft>
                <a:spcPts val="0"/>
              </a:spcAft>
              <a:buNone/>
            </a:pPr>
            <a:r>
              <a:rPr lang="en-BR" sz="1900"/>
              <a:t>Ou expandindo:</a:t>
            </a:r>
            <a:endParaRPr sz="1900"/>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30</a:t>
            </a:fld>
            <a:endParaRPr/>
          </a:p>
        </p:txBody>
      </p:sp>
      <p:pic>
        <p:nvPicPr>
          <p:cNvPr id="319" name="Google Shape;319;p38" descr="{&quot;backgroundColor&quot;:&quot;#FFFFFF&quot;,&quot;aid&quot;:null,&quot;code&quot;:&quot;$$\\left(\\mathbf{P}\\left(t\\right)-\\mathbf{C}\\right)\\cdot\\left(\\mathbf{P}\\left(t\\right)-\\mathbf{C}\\right)=r^{2}$$&quot;,&quot;id&quot;:&quot;3&quot;,&quot;type&quot;:&quot;$$&quot;,&quot;font&quot;:{&quot;size&quot;:23.5,&quot;color&quot;:&quot;#000000&quot;,&quot;family&quot;:&quot;Arial&quot;},&quot;backgroundColorModified&quot;:false,&quot;ts&quot;:1635161693884,&quot;cs&quot;:&quot;PRSj975urNoPRP1IdvUAFQ==&quot;,&quot;size&quot;:{&quot;width&quot;:450,&quot;height&quot;:41.666666666666664}}"/>
          <p:cNvPicPr preferRelativeResize="0"/>
          <p:nvPr/>
        </p:nvPicPr>
        <p:blipFill>
          <a:blip r:embed="rId3">
            <a:alphaModFix/>
          </a:blip>
          <a:stretch>
            <a:fillRect/>
          </a:stretch>
        </p:blipFill>
        <p:spPr>
          <a:xfrm>
            <a:off x="2428867" y="1588180"/>
            <a:ext cx="4286250" cy="396875"/>
          </a:xfrm>
          <a:prstGeom prst="rect">
            <a:avLst/>
          </a:prstGeom>
          <a:noFill/>
          <a:ln>
            <a:noFill/>
          </a:ln>
        </p:spPr>
      </p:pic>
      <p:pic>
        <p:nvPicPr>
          <p:cNvPr id="320" name="Google Shape;320;p38" descr="{&quot;backgroundColorModified&quot;:false,&quot;type&quot;:&quot;$$&quot;,&quot;code&quot;:&quot;$$\\left(\\mathbf{A}+tb-\\mathbf{C}\\right)\\cdot\\left(\\mathbf{A}+tb-\\mathbf{C}\\right)=r^{2}$$&quot;,&quot;aid&quot;:null,&quot;backgroundColor&quot;:&quot;#FFFFFF&quot;,&quot;font&quot;:{&quot;color&quot;:&quot;#000000&quot;,&quot;size&quot;:23.5,&quot;family&quot;:&quot;Arial&quot;},&quot;id&quot;:&quot;3&quot;,&quot;ts&quot;:1635161769487,&quot;cs&quot;:&quot;jtr1nJCdh+2xTKx5lFN/Ag==&quot;,&quot;size&quot;:{&quot;width&quot;:520.5,&quot;height&quot;:42.000000000000036}}"/>
          <p:cNvPicPr preferRelativeResize="0"/>
          <p:nvPr/>
        </p:nvPicPr>
        <p:blipFill>
          <a:blip r:embed="rId4">
            <a:alphaModFix/>
          </a:blip>
          <a:stretch>
            <a:fillRect/>
          </a:stretch>
        </p:blipFill>
        <p:spPr>
          <a:xfrm>
            <a:off x="2093117" y="3095910"/>
            <a:ext cx="4957763" cy="400050"/>
          </a:xfrm>
          <a:prstGeom prst="rect">
            <a:avLst/>
          </a:prstGeom>
          <a:noFill/>
          <a:ln>
            <a:noFill/>
          </a:ln>
        </p:spPr>
      </p:pic>
      <p:pic>
        <p:nvPicPr>
          <p:cNvPr id="321" name="Google Shape;321;p38"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5">
            <a:alphaModFix/>
          </a:blip>
          <a:stretch>
            <a:fillRect/>
          </a:stretch>
        </p:blipFill>
        <p:spPr>
          <a:xfrm>
            <a:off x="647692" y="3977360"/>
            <a:ext cx="7848600" cy="40005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Clr>
                <a:schemeClr val="dk1"/>
              </a:buClr>
              <a:buSzPts val="1100"/>
              <a:buFont typeface="Arial"/>
              <a:buNone/>
            </a:pPr>
            <a:r>
              <a:rPr lang="en-BR"/>
              <a:t>Adicionando uma Esfera</a:t>
            </a:r>
            <a:endParaRPr/>
          </a:p>
        </p:txBody>
      </p:sp>
      <p:sp>
        <p:nvSpPr>
          <p:cNvPr id="328" name="Google Shape;328;p3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900"/>
              <a:t>Podemos usar o Bhaskara para encontrar as raízes da equação de segundo grau.</a:t>
            </a:r>
            <a:endParaRPr sz="1900"/>
          </a:p>
          <a:p>
            <a:pPr marL="0" lvl="0" indent="0" algn="l" rtl="0">
              <a:spcBef>
                <a:spcPts val="400"/>
              </a:spcBef>
              <a:spcAft>
                <a:spcPts val="0"/>
              </a:spcAft>
              <a:buNone/>
            </a:pPr>
            <a:endParaRPr sz="1900"/>
          </a:p>
          <a:p>
            <a:pPr marL="0" lvl="0" indent="0" algn="l" rtl="0">
              <a:spcBef>
                <a:spcPts val="400"/>
              </a:spcBef>
              <a:spcAft>
                <a:spcPts val="0"/>
              </a:spcAft>
              <a:buNone/>
            </a:pPr>
            <a:endParaRPr sz="1900"/>
          </a:p>
          <a:p>
            <a:pPr marL="0" lvl="0" indent="0" algn="l" rtl="0">
              <a:spcBef>
                <a:spcPts val="400"/>
              </a:spcBef>
              <a:spcAft>
                <a:spcPts val="0"/>
              </a:spcAft>
              <a:buNone/>
            </a:pPr>
            <a:r>
              <a:rPr lang="en-BR" sz="1900"/>
              <a:t>Se o delta:</a:t>
            </a:r>
            <a:endParaRPr sz="1900"/>
          </a:p>
          <a:p>
            <a:pPr marL="269999" lvl="0" indent="-197949" algn="l" rtl="0">
              <a:spcBef>
                <a:spcPts val="400"/>
              </a:spcBef>
              <a:spcAft>
                <a:spcPts val="0"/>
              </a:spcAft>
              <a:buSzPts val="1700"/>
              <a:buChar char="●"/>
            </a:pPr>
            <a:r>
              <a:rPr lang="en-BR" sz="1700"/>
              <a:t>positivo: temos duas raizes</a:t>
            </a:r>
            <a:endParaRPr sz="1700"/>
          </a:p>
          <a:p>
            <a:pPr marL="269999" lvl="0" indent="-197949" algn="l" rtl="0">
              <a:spcBef>
                <a:spcPts val="0"/>
              </a:spcBef>
              <a:spcAft>
                <a:spcPts val="0"/>
              </a:spcAft>
              <a:buSzPts val="1700"/>
              <a:buChar char="●"/>
            </a:pPr>
            <a:r>
              <a:rPr lang="en-BR" sz="1700"/>
              <a:t>zero: temos uma raiz</a:t>
            </a:r>
            <a:endParaRPr sz="1700"/>
          </a:p>
          <a:p>
            <a:pPr marL="269999" lvl="0" indent="-197949" algn="l" rtl="0">
              <a:spcBef>
                <a:spcPts val="0"/>
              </a:spcBef>
              <a:spcAft>
                <a:spcPts val="0"/>
              </a:spcAft>
              <a:buSzPts val="1700"/>
              <a:buChar char="●"/>
            </a:pPr>
            <a:r>
              <a:rPr lang="en-BR" sz="1700"/>
              <a:t>negativo: não temos solução</a:t>
            </a:r>
            <a:endParaRPr sz="1700"/>
          </a:p>
        </p:txBody>
      </p:sp>
      <p:sp>
        <p:nvSpPr>
          <p:cNvPr id="329" name="Google Shape;329;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31</a:t>
            </a:fld>
            <a:endParaRPr/>
          </a:p>
        </p:txBody>
      </p:sp>
      <p:pic>
        <p:nvPicPr>
          <p:cNvPr id="330" name="Google Shape;330;p39" descr="{&quot;type&quot;:&quot;$$&quot;,&quot;font&quot;:{&quot;size&quot;:12,&quot;color&quot;:&quot;#000000&quot;,&quot;family&quot;:&quot;Arial&quot;},&quot;aid&quot;:null,&quot;id&quot;:&quot;4&quot;,&quot;backgroundColorModified&quot;:null,&quot;code&quot;:&quot;$$\\Delta=b^{2}-4ac$$&quot;,&quot;backgroundColor&quot;:&quot;#FFFFFF&quot;,&quot;ts&quot;:1635162244353,&quot;cs&quot;:&quot;qh4j5ggt2O1zkoZRjr431g==&quot;,&quot;size&quot;:{&quot;width&quot;:105.83333333333333,&quot;height&quot;:16.833333333333332}}"/>
          <p:cNvPicPr preferRelativeResize="0"/>
          <p:nvPr/>
        </p:nvPicPr>
        <p:blipFill>
          <a:blip r:embed="rId3">
            <a:alphaModFix/>
          </a:blip>
          <a:stretch>
            <a:fillRect/>
          </a:stretch>
        </p:blipFill>
        <p:spPr>
          <a:xfrm>
            <a:off x="1924250" y="1682650"/>
            <a:ext cx="1663330" cy="264562"/>
          </a:xfrm>
          <a:prstGeom prst="rect">
            <a:avLst/>
          </a:prstGeom>
          <a:noFill/>
          <a:ln>
            <a:noFill/>
          </a:ln>
        </p:spPr>
      </p:pic>
      <p:pic>
        <p:nvPicPr>
          <p:cNvPr id="331" name="Google Shape;331;p39" descr="{&quot;font&quot;:{&quot;family&quot;:&quot;Arial&quot;,&quot;size&quot;:12,&quot;color&quot;:&quot;#000000&quot;},&quot;aid&quot;:null,&quot;type&quot;:&quot;$$&quot;,&quot;code&quot;:&quot;$$X=\\frac{-b\\pm{\\sqrt[]{\\Delta}}}{2a}$$&quot;,&quot;backgroundColorModified&quot;:null,&quot;backgroundColor&quot;:&quot;#FFFFFF&quot;,&quot;id&quot;:&quot;5&quot;,&quot;ts&quot;:1635162332812,&quot;cs&quot;:&quot;cUfn+zf/lUUIgODlaJHHPA==&quot;,&quot;size&quot;:{&quot;width&quot;:124,&quot;height&quot;:43.333333333333336}}"/>
          <p:cNvPicPr preferRelativeResize="0"/>
          <p:nvPr/>
        </p:nvPicPr>
        <p:blipFill>
          <a:blip r:embed="rId4">
            <a:alphaModFix/>
          </a:blip>
          <a:stretch>
            <a:fillRect/>
          </a:stretch>
        </p:blipFill>
        <p:spPr>
          <a:xfrm>
            <a:off x="4387879" y="1474400"/>
            <a:ext cx="1948847" cy="681050"/>
          </a:xfrm>
          <a:prstGeom prst="rect">
            <a:avLst/>
          </a:prstGeom>
          <a:noFill/>
          <a:ln>
            <a:noFill/>
          </a:ln>
        </p:spPr>
      </p:pic>
      <p:pic>
        <p:nvPicPr>
          <p:cNvPr id="332" name="Google Shape;332;p39"/>
          <p:cNvPicPr preferRelativeResize="0"/>
          <p:nvPr/>
        </p:nvPicPr>
        <p:blipFill>
          <a:blip r:embed="rId5">
            <a:alphaModFix/>
          </a:blip>
          <a:stretch>
            <a:fillRect/>
          </a:stretch>
        </p:blipFill>
        <p:spPr>
          <a:xfrm>
            <a:off x="4483500" y="2506945"/>
            <a:ext cx="4002076" cy="267007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337"/>
        <p:cNvGrpSpPr/>
        <p:nvPr/>
      </p:nvGrpSpPr>
      <p:grpSpPr>
        <a:xfrm>
          <a:off x="0" y="0"/>
          <a:ext cx="0" cy="0"/>
          <a:chOff x="0" y="0"/>
          <a:chExt cx="0" cy="0"/>
        </a:xfrm>
      </p:grpSpPr>
      <p:sp>
        <p:nvSpPr>
          <p:cNvPr id="338" name="Google Shape;338;p4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339" name="Google Shape;339;p4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Em uma próxima edição explicar com mais calma a intersecção de raio com esfera.</a:t>
            </a:r>
            <a:endParaRPr/>
          </a:p>
          <a:p>
            <a:pPr marL="0" lvl="0" indent="0" algn="l" rtl="0">
              <a:spcBef>
                <a:spcPts val="400"/>
              </a:spcBef>
              <a:spcAft>
                <a:spcPts val="0"/>
              </a:spcAft>
              <a:buNone/>
            </a:pPr>
            <a:endParaRPr/>
          </a:p>
          <a:p>
            <a:pPr marL="0" lvl="0" indent="0" algn="l" rtl="0">
              <a:spcBef>
                <a:spcPts val="400"/>
              </a:spcBef>
              <a:spcAft>
                <a:spcPts val="0"/>
              </a:spcAft>
              <a:buNone/>
            </a:pPr>
            <a:r>
              <a:rPr lang="en-BR"/>
              <a:t>Estudantes tiveram um pouco de dificuldade de entender equação do segundo grau.</a:t>
            </a:r>
            <a:endParaRPr/>
          </a:p>
        </p:txBody>
      </p:sp>
      <p:sp>
        <p:nvSpPr>
          <p:cNvPr id="340" name="Google Shape;340;p4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Desenhando a esfera</a:t>
            </a:r>
            <a:endParaRPr/>
          </a:p>
        </p:txBody>
      </p:sp>
      <p:sp>
        <p:nvSpPr>
          <p:cNvPr id="358" name="Google Shape;358;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33</a:t>
            </a:fld>
            <a:endParaRPr/>
          </a:p>
        </p:txBody>
      </p:sp>
      <p:pic>
        <p:nvPicPr>
          <p:cNvPr id="359" name="Google Shape;359;p42"/>
          <p:cNvPicPr preferRelativeResize="0"/>
          <p:nvPr/>
        </p:nvPicPr>
        <p:blipFill>
          <a:blip r:embed="rId3">
            <a:alphaModFix/>
          </a:blip>
          <a:stretch>
            <a:fillRect/>
          </a:stretch>
        </p:blipFill>
        <p:spPr>
          <a:xfrm>
            <a:off x="1286113" y="861475"/>
            <a:ext cx="6024325" cy="3388675"/>
          </a:xfrm>
          <a:prstGeom prst="rect">
            <a:avLst/>
          </a:prstGeom>
          <a:noFill/>
          <a:ln>
            <a:noFill/>
          </a:ln>
        </p:spPr>
      </p:pic>
      <p:sp>
        <p:nvSpPr>
          <p:cNvPr id="360" name="Google Shape;360;p42"/>
          <p:cNvSpPr txBox="1"/>
          <p:nvPr/>
        </p:nvSpPr>
        <p:spPr>
          <a:xfrm>
            <a:off x="694725" y="4291125"/>
            <a:ext cx="7817700" cy="1108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b="1">
                <a:solidFill>
                  <a:schemeClr val="dk1"/>
                </a:solidFill>
                <a:latin typeface="Calibri"/>
                <a:ea typeface="Calibri"/>
                <a:cs typeface="Calibri"/>
                <a:sym typeface="Calibri"/>
              </a:rPr>
              <a:t>Dois problemas:</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Uma esfera atrás da câmera apareceria</a:t>
            </a:r>
            <a:endParaRPr sz="2000" b="1">
              <a:solidFill>
                <a:schemeClr val="dk1"/>
              </a:solidFill>
              <a:latin typeface="Calibri"/>
              <a:ea typeface="Calibri"/>
              <a:cs typeface="Calibri"/>
              <a:sym typeface="Calibri"/>
            </a:endParaRPr>
          </a:p>
          <a:p>
            <a:pPr marL="269999" lvl="0" indent="-216999" algn="l" rtl="0">
              <a:spcBef>
                <a:spcPts val="0"/>
              </a:spcBef>
              <a:spcAft>
                <a:spcPts val="0"/>
              </a:spcAft>
              <a:buClr>
                <a:schemeClr val="dk1"/>
              </a:buClr>
              <a:buSzPts val="2000"/>
              <a:buFont typeface="Calibri"/>
              <a:buChar char="●"/>
            </a:pPr>
            <a:r>
              <a:rPr lang="en-BR" sz="2000" b="1">
                <a:solidFill>
                  <a:schemeClr val="dk1"/>
                </a:solidFill>
                <a:latin typeface="Calibri"/>
                <a:ea typeface="Calibri"/>
                <a:cs typeface="Calibri"/>
                <a:sym typeface="Calibri"/>
              </a:rPr>
              <a:t>Não estamos tratando os tons de cores devido a efeitos de iluminação</a:t>
            </a:r>
            <a:endParaRPr sz="2000" b="1">
              <a:solidFill>
                <a:schemeClr val="dk1"/>
              </a:solidFill>
              <a:latin typeface="Calibri"/>
              <a:ea typeface="Calibri"/>
              <a:cs typeface="Calibri"/>
              <a:sym typeface="Calibri"/>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60"/>
                                        </p:tgtEl>
                                        <p:attrNameLst>
                                          <p:attrName>style.visibility</p:attrName>
                                        </p:attrNameLst>
                                      </p:cBhvr>
                                      <p:to>
                                        <p:strVal val="visible"/>
                                      </p:to>
                                    </p:set>
                                    <p:animEffect transition="in" filter="fade">
                                      <p:cBhvr>
                                        <p:cTn id="7" dur="1000"/>
                                        <p:tgtEl>
                                          <p:spTgt spid="3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Normais na Superfície</a:t>
            </a:r>
            <a:endParaRPr/>
          </a:p>
        </p:txBody>
      </p:sp>
      <p:sp>
        <p:nvSpPr>
          <p:cNvPr id="367" name="Google Shape;367;p4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descobrir o vetor normal em um ponto na superfície de uma esfera, basta subtrair esse ponto do centro da esfera:</a:t>
            </a:r>
            <a:endParaRPr/>
          </a:p>
        </p:txBody>
      </p:sp>
      <p:sp>
        <p:nvSpPr>
          <p:cNvPr id="368" name="Google Shape;368;p4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34</a:t>
            </a:fld>
            <a:endParaRPr/>
          </a:p>
        </p:txBody>
      </p:sp>
      <p:pic>
        <p:nvPicPr>
          <p:cNvPr id="369" name="Google Shape;369;p43" descr="{&quot;font&quot;:{&quot;size&quot;:12,&quot;color&quot;:&quot;#000000&quot;,&quot;family&quot;:&quot;Arial&quot;},&quot;type&quot;:&quot;$$&quot;,&quot;id&quot;:&quot;6&quot;,&quot;backgroundColor&quot;:&quot;#FFFFFF&quot;,&quot;backgroundColorModified&quot;:null,&quot;aid&quot;:null,&quot;code&quot;:&quot;$$\\vec{\\mathbf{N}}=\\left(\\mathbf{P}-\\mathbf{C}\\right)$$&quot;,&quot;ts&quot;:1635163493138,&quot;cs&quot;:&quot;Mj3rkUB39QwiFfu9Sgr6cQ==&quot;,&quot;size&quot;:{&quot;width&quot;:107.33333333333333,&quot;height&quot;:22.5}}"/>
          <p:cNvPicPr preferRelativeResize="0"/>
          <p:nvPr/>
        </p:nvPicPr>
        <p:blipFill>
          <a:blip r:embed="rId3">
            <a:alphaModFix/>
          </a:blip>
          <a:stretch>
            <a:fillRect/>
          </a:stretch>
        </p:blipFill>
        <p:spPr>
          <a:xfrm>
            <a:off x="3584263" y="1779487"/>
            <a:ext cx="1975475" cy="414125"/>
          </a:xfrm>
          <a:prstGeom prst="rect">
            <a:avLst/>
          </a:prstGeom>
          <a:noFill/>
          <a:ln>
            <a:noFill/>
          </a:ln>
        </p:spPr>
      </p:pic>
      <p:pic>
        <p:nvPicPr>
          <p:cNvPr id="370" name="Google Shape;370;p43"/>
          <p:cNvPicPr preferRelativeResize="0"/>
          <p:nvPr/>
        </p:nvPicPr>
        <p:blipFill>
          <a:blip r:embed="rId4">
            <a:alphaModFix/>
          </a:blip>
          <a:stretch>
            <a:fillRect/>
          </a:stretch>
        </p:blipFill>
        <p:spPr>
          <a:xfrm>
            <a:off x="2352675" y="2676875"/>
            <a:ext cx="4438650" cy="262890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4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Esfera exibindo valores das normais</a:t>
            </a:r>
            <a:endParaRPr/>
          </a:p>
        </p:txBody>
      </p:sp>
      <p:sp>
        <p:nvSpPr>
          <p:cNvPr id="385" name="Google Shape;385;p4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valores das normais (x,y,z) foram mapeados para as cores na superfície (r,b,g).</a:t>
            </a:r>
            <a:endParaRPr/>
          </a:p>
        </p:txBody>
      </p:sp>
      <p:sp>
        <p:nvSpPr>
          <p:cNvPr id="386" name="Google Shape;386;p4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35</a:t>
            </a:fld>
            <a:endParaRPr/>
          </a:p>
        </p:txBody>
      </p:sp>
      <p:pic>
        <p:nvPicPr>
          <p:cNvPr id="387" name="Google Shape;387;p45"/>
          <p:cNvPicPr preferRelativeResize="0"/>
          <p:nvPr/>
        </p:nvPicPr>
        <p:blipFill>
          <a:blip r:embed="rId3">
            <a:alphaModFix/>
          </a:blip>
          <a:stretch>
            <a:fillRect/>
          </a:stretch>
        </p:blipFill>
        <p:spPr>
          <a:xfrm>
            <a:off x="1417200" y="1785949"/>
            <a:ext cx="6309575" cy="35491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92"/>
        <p:cNvGrpSpPr/>
        <p:nvPr/>
      </p:nvGrpSpPr>
      <p:grpSpPr>
        <a:xfrm>
          <a:off x="0" y="0"/>
          <a:ext cx="0" cy="0"/>
          <a:chOff x="0" y="0"/>
          <a:chExt cx="0" cy="0"/>
        </a:xfrm>
      </p:grpSpPr>
      <p:sp>
        <p:nvSpPr>
          <p:cNvPr id="393" name="Google Shape;393;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Simplificando o código de intersecção de raios</a:t>
            </a:r>
            <a:endParaRPr/>
          </a:p>
        </p:txBody>
      </p:sp>
      <p:sp>
        <p:nvSpPr>
          <p:cNvPr id="394" name="Google Shape;394;p46"/>
          <p:cNvSpPr txBox="1">
            <a:spLocks noGrp="1"/>
          </p:cNvSpPr>
          <p:nvPr>
            <p:ph type="body" idx="1"/>
          </p:nvPr>
        </p:nvSpPr>
        <p:spPr>
          <a:xfrm>
            <a:off x="390550" y="1438675"/>
            <a:ext cx="8428200" cy="3896400"/>
          </a:xfrm>
          <a:prstGeom prst="rect">
            <a:avLst/>
          </a:prstGeom>
        </p:spPr>
        <p:txBody>
          <a:bodyPr spcFirstLastPara="1" wrap="square" lIns="91425" tIns="45700" rIns="91425" bIns="45700" anchor="t" anchorCtr="0">
            <a:normAutofit/>
          </a:bodyPr>
          <a:lstStyle/>
          <a:p>
            <a:pPr marL="179999" lvl="0" indent="-216999" algn="l" rtl="0">
              <a:spcBef>
                <a:spcPts val="400"/>
              </a:spcBef>
              <a:spcAft>
                <a:spcPts val="0"/>
              </a:spcAft>
              <a:buSzPts val="2000"/>
              <a:buChar char="●"/>
            </a:pPr>
            <a:r>
              <a:rPr lang="en-BR"/>
              <a:t>Primeiro, o produto escalar de um vetor por ele mesmo é igual ao quadrado do módulo daquele vetor.</a:t>
            </a:r>
            <a:endParaRPr/>
          </a:p>
          <a:p>
            <a:pPr marL="179999" lvl="0" indent="-216999" algn="l" rtl="0">
              <a:spcBef>
                <a:spcPts val="1000"/>
              </a:spcBef>
              <a:spcAft>
                <a:spcPts val="1000"/>
              </a:spcAft>
              <a:buSzPts val="2000"/>
              <a:buChar char="●"/>
            </a:pPr>
            <a:r>
              <a:rPr lang="en-BR"/>
              <a:t>Segundo que o valor de b é uma multiplicação de 2, assim podemos colocar em evidência esse fator 2 e simplificar.</a:t>
            </a:r>
            <a:endParaRPr/>
          </a:p>
        </p:txBody>
      </p:sp>
      <p:sp>
        <p:nvSpPr>
          <p:cNvPr id="395" name="Google Shape;395;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36</a:t>
            </a:fld>
            <a:endParaRPr/>
          </a:p>
        </p:txBody>
      </p:sp>
      <p:pic>
        <p:nvPicPr>
          <p:cNvPr id="396" name="Google Shape;396;p46" descr="{&quot;backgroundColor&quot;:&quot;#FFFFFF&quot;,&quot;id&quot;:&quot;3&quot;,&quot;code&quot;:&quot;$$t^{2}\\mathbf{b}\\cdot \\mathbf{b}+2t\\mathbf{b}\\left(\\mathbf{A}-\\mathbf{C}\\right)+\\left(\\mathbf{A}-\\mathbf{C}\\right)\\cdot\\left(\\mathbf{A}-\\mathbf{C}\\right)-r^{2}=0$$&quot;,&quot;type&quot;:&quot;$$&quot;,&quot;backgroundColorModified&quot;:false,&quot;font&quot;:{&quot;size&quot;:23.5,&quot;color&quot;:&quot;#000000&quot;,&quot;family&quot;:&quot;Arial&quot;},&quot;aid&quot;:null,&quot;ts&quot;:1635161909719,&quot;cs&quot;:&quot;Az5SaQBH4s4r3P47WlnsRA==&quot;,&quot;size&quot;:{&quot;width&quot;:824,&quot;height&quot;:42}}"/>
          <p:cNvPicPr preferRelativeResize="0"/>
          <p:nvPr/>
        </p:nvPicPr>
        <p:blipFill>
          <a:blip r:embed="rId3">
            <a:alphaModFix/>
          </a:blip>
          <a:stretch>
            <a:fillRect/>
          </a:stretch>
        </p:blipFill>
        <p:spPr>
          <a:xfrm>
            <a:off x="1047274" y="838977"/>
            <a:ext cx="6502001" cy="331425"/>
          </a:xfrm>
          <a:prstGeom prst="rect">
            <a:avLst/>
          </a:prstGeom>
          <a:noFill/>
          <a:ln>
            <a:noFill/>
          </a:ln>
        </p:spPr>
      </p:pic>
      <p:pic>
        <p:nvPicPr>
          <p:cNvPr id="397" name="Google Shape;397;p46"/>
          <p:cNvPicPr preferRelativeResize="0"/>
          <p:nvPr/>
        </p:nvPicPr>
        <p:blipFill>
          <a:blip r:embed="rId4">
            <a:alphaModFix/>
          </a:blip>
          <a:stretch>
            <a:fillRect/>
          </a:stretch>
        </p:blipFill>
        <p:spPr>
          <a:xfrm>
            <a:off x="3176488" y="2972293"/>
            <a:ext cx="2243575" cy="2549125"/>
          </a:xfrm>
          <a:prstGeom prst="rect">
            <a:avLst/>
          </a:prstGeom>
          <a:noFill/>
          <a:ln>
            <a:noFill/>
          </a:ln>
        </p:spPr>
      </p:pic>
      <p:sp>
        <p:nvSpPr>
          <p:cNvPr id="398" name="Google Shape;398;p46"/>
          <p:cNvSpPr/>
          <p:nvPr/>
        </p:nvSpPr>
        <p:spPr>
          <a:xfrm>
            <a:off x="4030054" y="791540"/>
            <a:ext cx="24381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9" name="Google Shape;399;p46"/>
          <p:cNvSpPr/>
          <p:nvPr/>
        </p:nvSpPr>
        <p:spPr>
          <a:xfrm>
            <a:off x="2163851" y="782225"/>
            <a:ext cx="1577700" cy="444900"/>
          </a:xfrm>
          <a:prstGeom prst="rect">
            <a:avLst/>
          </a:prstGeom>
          <a:noFill/>
          <a:ln w="19050" cap="flat" cmpd="sng">
            <a:solidFill>
              <a:srgbClr val="FF00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Abstração para objetos intersectáveis</a:t>
            </a:r>
            <a:endParaRPr/>
          </a:p>
        </p:txBody>
      </p:sp>
      <p:sp>
        <p:nvSpPr>
          <p:cNvPr id="414" name="Google Shape;414;p4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criar uma classe abstrata para organizar esses objetos.</a:t>
            </a:r>
            <a:endParaRPr/>
          </a:p>
          <a:p>
            <a:pPr marL="0" lvl="0" indent="0" algn="l" rtl="0">
              <a:spcBef>
                <a:spcPts val="400"/>
              </a:spcBef>
              <a:spcAft>
                <a:spcPts val="0"/>
              </a:spcAft>
              <a:buNone/>
            </a:pPr>
            <a:r>
              <a:rPr lang="en-BR"/>
              <a:t>Vamos testar se a intersecção ocorre entre um t</a:t>
            </a:r>
            <a:r>
              <a:rPr lang="en-BR" baseline="-25000"/>
              <a:t>min</a:t>
            </a:r>
            <a:r>
              <a:rPr lang="en-BR"/>
              <a:t> e t</a:t>
            </a:r>
            <a:r>
              <a:rPr lang="en-BR" baseline="-25000"/>
              <a:t>max</a:t>
            </a:r>
            <a:r>
              <a:rPr lang="en-BR"/>
              <a:t>.</a:t>
            </a:r>
            <a:endParaRPr/>
          </a:p>
          <a:p>
            <a:pPr marL="0" lvl="0" indent="0" algn="l" rtl="0">
              <a:spcBef>
                <a:spcPts val="400"/>
              </a:spcBef>
              <a:spcAft>
                <a:spcPts val="0"/>
              </a:spcAft>
              <a:buNone/>
            </a:pPr>
            <a:r>
              <a:rPr lang="en-BR"/>
              <a:t>Temos de limitar a intersecção mais próxima da origem do raio.</a:t>
            </a:r>
            <a:endParaRPr/>
          </a:p>
        </p:txBody>
      </p:sp>
      <p:sp>
        <p:nvSpPr>
          <p:cNvPr id="415" name="Google Shape;415;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5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Face frontal e traseira</a:t>
            </a:r>
            <a:endParaRPr/>
          </a:p>
        </p:txBody>
      </p:sp>
      <p:sp>
        <p:nvSpPr>
          <p:cNvPr id="446" name="Google Shape;446;p5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Os raios lançados podem intersectar as superfícies dos objetos pelo lado interno ou externo, para obter a direção basta fazer uma operação de produto escalar dos vetores.</a:t>
            </a:r>
            <a:endParaRPr/>
          </a:p>
        </p:txBody>
      </p:sp>
      <p:sp>
        <p:nvSpPr>
          <p:cNvPr id="447" name="Google Shape;447;p5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38</a:t>
            </a:fld>
            <a:endParaRPr/>
          </a:p>
        </p:txBody>
      </p:sp>
      <p:pic>
        <p:nvPicPr>
          <p:cNvPr id="448" name="Google Shape;448;p52"/>
          <p:cNvPicPr preferRelativeResize="0"/>
          <p:nvPr/>
        </p:nvPicPr>
        <p:blipFill>
          <a:blip r:embed="rId3">
            <a:alphaModFix/>
          </a:blip>
          <a:stretch>
            <a:fillRect/>
          </a:stretch>
        </p:blipFill>
        <p:spPr>
          <a:xfrm>
            <a:off x="2154996" y="2011050"/>
            <a:ext cx="4286551" cy="3399675"/>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6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organização do código</a:t>
            </a:r>
            <a:endParaRPr/>
          </a:p>
        </p:txBody>
      </p:sp>
      <p:sp>
        <p:nvSpPr>
          <p:cNvPr id="538" name="Google Shape;538;p6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Se tudo correu bem, você deve ter a seguinte imagem.</a:t>
            </a:r>
            <a:endParaRPr/>
          </a:p>
        </p:txBody>
      </p:sp>
      <p:sp>
        <p:nvSpPr>
          <p:cNvPr id="539" name="Google Shape;539;p6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39</a:t>
            </a:fld>
            <a:endParaRPr/>
          </a:p>
        </p:txBody>
      </p:sp>
      <p:pic>
        <p:nvPicPr>
          <p:cNvPr id="540" name="Google Shape;540;p63"/>
          <p:cNvPicPr preferRelativeResize="0"/>
          <p:nvPr/>
        </p:nvPicPr>
        <p:blipFill>
          <a:blip r:embed="rId3">
            <a:alphaModFix/>
          </a:blip>
          <a:stretch>
            <a:fillRect/>
          </a:stretch>
        </p:blipFill>
        <p:spPr>
          <a:xfrm>
            <a:off x="1233975" y="1392734"/>
            <a:ext cx="6676050" cy="3755278"/>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9"/>
        <p:cNvGrpSpPr/>
        <p:nvPr/>
      </p:nvGrpSpPr>
      <p:grpSpPr>
        <a:xfrm>
          <a:off x="0" y="0"/>
          <a:ext cx="0" cy="0"/>
          <a:chOff x="0" y="0"/>
          <a:chExt cx="0" cy="0"/>
        </a:xfrm>
      </p:grpSpPr>
      <p:sp>
        <p:nvSpPr>
          <p:cNvPr id="70" name="Google Shape;70;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Alguns Livros Interessantes</a:t>
            </a:r>
            <a:endParaRPr/>
          </a:p>
        </p:txBody>
      </p:sp>
      <p:sp>
        <p:nvSpPr>
          <p:cNvPr id="71" name="Google Shape;71;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a:t>
            </a:fld>
            <a:endParaRPr/>
          </a:p>
        </p:txBody>
      </p:sp>
      <p:pic>
        <p:nvPicPr>
          <p:cNvPr id="72" name="Google Shape;72;p11"/>
          <p:cNvPicPr preferRelativeResize="0"/>
          <p:nvPr/>
        </p:nvPicPr>
        <p:blipFill>
          <a:blip r:embed="rId3">
            <a:alphaModFix/>
          </a:blip>
          <a:stretch>
            <a:fillRect/>
          </a:stretch>
        </p:blipFill>
        <p:spPr>
          <a:xfrm>
            <a:off x="902852" y="838975"/>
            <a:ext cx="6679324" cy="4585374"/>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Antialiasing</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Imagem atual está gerando artefatos nas bordas dos objetos. Vamos fazer um antialising para reduzir esse problema.</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40</a:t>
            </a:fld>
            <a:endParaRPr/>
          </a:p>
        </p:txBody>
      </p:sp>
      <p:pic>
        <p:nvPicPr>
          <p:cNvPr id="56" name="Google Shape;56;p9"/>
          <p:cNvPicPr preferRelativeResize="0"/>
          <p:nvPr/>
        </p:nvPicPr>
        <p:blipFill>
          <a:blip r:embed="rId3">
            <a:alphaModFix/>
          </a:blip>
          <a:stretch>
            <a:fillRect/>
          </a:stretch>
        </p:blipFill>
        <p:spPr>
          <a:xfrm>
            <a:off x="2845874" y="1640238"/>
            <a:ext cx="2904800" cy="2434525"/>
          </a:xfrm>
          <a:prstGeom prst="rect">
            <a:avLst/>
          </a:prstGeom>
          <a:noFill/>
          <a:ln>
            <a:noFill/>
          </a:ln>
        </p:spPr>
      </p:pic>
      <p:sp>
        <p:nvSpPr>
          <p:cNvPr id="57" name="Google Shape;57;p9"/>
          <p:cNvSpPr txBox="1"/>
          <p:nvPr/>
        </p:nvSpPr>
        <p:spPr>
          <a:xfrm>
            <a:off x="390550" y="4558100"/>
            <a:ext cx="6411900" cy="492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2000">
                <a:solidFill>
                  <a:schemeClr val="dk1"/>
                </a:solidFill>
                <a:latin typeface="Verdana"/>
                <a:ea typeface="Verdana"/>
                <a:cs typeface="Verdana"/>
                <a:sym typeface="Verdana"/>
              </a:rPr>
              <a:t>Vamos lançar vários raios por pixel?</a:t>
            </a:r>
            <a:endParaRPr sz="2000">
              <a:latin typeface="Verdana"/>
              <a:ea typeface="Verdana"/>
              <a:cs typeface="Verdana"/>
              <a:sym typeface="Verdan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3" name="Google Shape;63;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Gerador de Números Aleatórios</a:t>
            </a:r>
            <a:endParaRPr/>
          </a:p>
        </p:txBody>
      </p:sp>
      <p:sp>
        <p:nvSpPr>
          <p:cNvPr id="64" name="Google Shape;64;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Precisamos de uma rotina que gere números reais na faixa:</a:t>
            </a:r>
            <a:br>
              <a:rPr lang="en-BR"/>
            </a:br>
            <a:r>
              <a:rPr lang="en-BR"/>
              <a:t>0 ≤ r &lt; 1</a:t>
            </a:r>
            <a:endParaRPr/>
          </a:p>
          <a:p>
            <a:pPr marL="0" lvl="0" indent="0" algn="l" rtl="0">
              <a:spcBef>
                <a:spcPts val="400"/>
              </a:spcBef>
              <a:spcAft>
                <a:spcPts val="0"/>
              </a:spcAft>
              <a:buNone/>
            </a:pPr>
            <a:endParaRPr/>
          </a:p>
          <a:p>
            <a:pPr marL="0" lvl="0" indent="0" algn="l" rtl="0">
              <a:spcBef>
                <a:spcPts val="400"/>
              </a:spcBef>
              <a:spcAft>
                <a:spcPts val="0"/>
              </a:spcAft>
              <a:buNone/>
            </a:pPr>
            <a:r>
              <a:rPr lang="en-BR"/>
              <a:t>Para isso podemos usar a  rotina rand() do &lt;cstdlib&gt;</a:t>
            </a:r>
            <a:endParaRPr/>
          </a:p>
          <a:p>
            <a:pPr marL="0" lvl="0" indent="0" algn="l" rtl="0">
              <a:spcBef>
                <a:spcPts val="400"/>
              </a:spcBef>
              <a:spcAft>
                <a:spcPts val="0"/>
              </a:spcAft>
              <a:buNone/>
            </a:pPr>
            <a:r>
              <a:rPr lang="en-BR"/>
              <a:t>que gera um número real de 0 até RAND_MAX.</a:t>
            </a:r>
            <a:endParaRPr/>
          </a:p>
          <a:p>
            <a:pPr marL="0" lvl="0" indent="0" algn="l" rtl="0">
              <a:spcBef>
                <a:spcPts val="400"/>
              </a:spcBef>
              <a:spcAft>
                <a:spcPts val="0"/>
              </a:spcAft>
              <a:buNone/>
            </a:pPr>
            <a:endParaRPr/>
          </a:p>
          <a:p>
            <a:pPr marL="0" lvl="0" indent="0" algn="l" rtl="0">
              <a:spcBef>
                <a:spcPts val="400"/>
              </a:spcBef>
              <a:spcAft>
                <a:spcPts val="0"/>
              </a:spcAft>
              <a:buNone/>
            </a:pPr>
            <a:r>
              <a:rPr lang="en-BR"/>
              <a:t>Adicione nas funções auxiliares em rtweekend.h</a:t>
            </a:r>
            <a:endParaRPr/>
          </a:p>
        </p:txBody>
      </p:sp>
      <p:sp>
        <p:nvSpPr>
          <p:cNvPr id="65" name="Google Shape;65;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Várias amostras por pixel</a:t>
            </a:r>
            <a:endParaRPr/>
          </a:p>
        </p:txBody>
      </p:sp>
      <p:sp>
        <p:nvSpPr>
          <p:cNvPr id="82" name="Google Shape;82;p1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lançar vários raios por pixel e depois fazer uma média.</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42</a:t>
            </a:fld>
            <a:endParaRPr/>
          </a:p>
        </p:txBody>
      </p:sp>
      <p:pic>
        <p:nvPicPr>
          <p:cNvPr id="84" name="Google Shape;84;p12"/>
          <p:cNvPicPr preferRelativeResize="0"/>
          <p:nvPr/>
        </p:nvPicPr>
        <p:blipFill>
          <a:blip r:embed="rId3">
            <a:alphaModFix/>
          </a:blip>
          <a:stretch>
            <a:fillRect/>
          </a:stretch>
        </p:blipFill>
        <p:spPr>
          <a:xfrm>
            <a:off x="2000713" y="1379313"/>
            <a:ext cx="5076825" cy="3495675"/>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Antes e depois do Antialiasing</a:t>
            </a:r>
            <a:endParaRPr/>
          </a:p>
        </p:txBody>
      </p:sp>
      <p:sp>
        <p:nvSpPr>
          <p:cNvPr id="123" name="Google Shape;123;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43</a:t>
            </a:fld>
            <a:endParaRPr/>
          </a:p>
        </p:txBody>
      </p:sp>
      <p:pic>
        <p:nvPicPr>
          <p:cNvPr id="124" name="Google Shape;124;p17"/>
          <p:cNvPicPr preferRelativeResize="0"/>
          <p:nvPr/>
        </p:nvPicPr>
        <p:blipFill>
          <a:blip r:embed="rId3">
            <a:alphaModFix/>
          </a:blip>
          <a:stretch>
            <a:fillRect/>
          </a:stretch>
        </p:blipFill>
        <p:spPr>
          <a:xfrm>
            <a:off x="409913" y="1034250"/>
            <a:ext cx="8324176" cy="4181526"/>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difusos</a:t>
            </a:r>
            <a:endParaRPr/>
          </a:p>
        </p:txBody>
      </p:sp>
      <p:sp>
        <p:nvSpPr>
          <p:cNvPr id="131" name="Google Shape;131;p1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350">
                <a:latin typeface="Arial"/>
                <a:ea typeface="Arial"/>
                <a:cs typeface="Arial"/>
                <a:sym typeface="Arial"/>
              </a:rPr>
              <a:t>Objetos difusos que não emitem luz apenas assumem a cor do ambiente. A luz que reflete em uma superfície difusa tem sua direção com certa aleatoriedade. </a:t>
            </a:r>
            <a:endParaRPr sz="1700"/>
          </a:p>
        </p:txBody>
      </p:sp>
      <p:sp>
        <p:nvSpPr>
          <p:cNvPr id="132" name="Google Shape;132;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44</a:t>
            </a:fld>
            <a:endParaRPr/>
          </a:p>
        </p:txBody>
      </p:sp>
      <p:pic>
        <p:nvPicPr>
          <p:cNvPr id="133" name="Google Shape;133;p18"/>
          <p:cNvPicPr preferRelativeResize="0"/>
          <p:nvPr/>
        </p:nvPicPr>
        <p:blipFill>
          <a:blip r:embed="rId3">
            <a:alphaModFix/>
          </a:blip>
          <a:stretch>
            <a:fillRect/>
          </a:stretch>
        </p:blipFill>
        <p:spPr>
          <a:xfrm>
            <a:off x="1271925" y="2068401"/>
            <a:ext cx="6052703" cy="32666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38"/>
        <p:cNvGrpSpPr/>
        <p:nvPr/>
      </p:nvGrpSpPr>
      <p:grpSpPr>
        <a:xfrm>
          <a:off x="0" y="0"/>
          <a:ext cx="0" cy="0"/>
          <a:chOff x="0" y="0"/>
          <a:chExt cx="0" cy="0"/>
        </a:xfrm>
      </p:grpSpPr>
      <p:sp>
        <p:nvSpPr>
          <p:cNvPr id="139" name="Google Shape;139;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Descobrindo onde refletir</a:t>
            </a:r>
            <a:endParaRPr/>
          </a:p>
        </p:txBody>
      </p:sp>
      <p:sp>
        <p:nvSpPr>
          <p:cNvPr id="140" name="Google Shape;140;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Imagine o volume de uma esfera do mesmo lado do ponto de intersecção do raio. Ache um ponto dentro dessa esfera e lance o novo raio de reflexão nessa direção.</a:t>
            </a:r>
            <a:endParaRPr/>
          </a:p>
        </p:txBody>
      </p:sp>
      <p:sp>
        <p:nvSpPr>
          <p:cNvPr id="141" name="Google Shape;141;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45</a:t>
            </a:fld>
            <a:endParaRPr/>
          </a:p>
        </p:txBody>
      </p:sp>
      <p:pic>
        <p:nvPicPr>
          <p:cNvPr id="142" name="Google Shape;142;p19"/>
          <p:cNvPicPr preferRelativeResize="0"/>
          <p:nvPr/>
        </p:nvPicPr>
        <p:blipFill>
          <a:blip r:embed="rId3">
            <a:alphaModFix/>
          </a:blip>
          <a:stretch>
            <a:fillRect/>
          </a:stretch>
        </p:blipFill>
        <p:spPr>
          <a:xfrm>
            <a:off x="2791658" y="1989500"/>
            <a:ext cx="3013225" cy="3469026"/>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173" name="Google Shape;173;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Parece que tem algo estranho.</a:t>
            </a:r>
            <a:endParaRPr/>
          </a:p>
        </p:txBody>
      </p:sp>
      <p:sp>
        <p:nvSpPr>
          <p:cNvPr id="174" name="Google Shape;174;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46</a:t>
            </a:fld>
            <a:endParaRPr/>
          </a:p>
        </p:txBody>
      </p:sp>
      <p:sp>
        <p:nvSpPr>
          <p:cNvPr id="175" name="Google Shape;175;p23"/>
          <p:cNvSpPr txBox="1">
            <a:spLocks noGrp="1"/>
          </p:cNvSpPr>
          <p:nvPr>
            <p:ph type="body" idx="1"/>
          </p:nvPr>
        </p:nvSpPr>
        <p:spPr>
          <a:xfrm>
            <a:off x="390550" y="40955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Autor</a:t>
            </a:r>
            <a:endParaRPr/>
          </a:p>
        </p:txBody>
      </p:sp>
      <p:pic>
        <p:nvPicPr>
          <p:cNvPr id="176" name="Google Shape;176;p23"/>
          <p:cNvPicPr preferRelativeResize="0"/>
          <p:nvPr/>
        </p:nvPicPr>
        <p:blipFill>
          <a:blip r:embed="rId3">
            <a:alphaModFix/>
          </a:blip>
          <a:stretch>
            <a:fillRect/>
          </a:stretch>
        </p:blipFill>
        <p:spPr>
          <a:xfrm>
            <a:off x="390550" y="1785925"/>
            <a:ext cx="4105916" cy="2309578"/>
          </a:xfrm>
          <a:prstGeom prst="rect">
            <a:avLst/>
          </a:prstGeom>
          <a:noFill/>
          <a:ln>
            <a:noFill/>
          </a:ln>
        </p:spPr>
      </p:pic>
      <p:pic>
        <p:nvPicPr>
          <p:cNvPr id="177" name="Google Shape;177;p23"/>
          <p:cNvPicPr preferRelativeResize="0"/>
          <p:nvPr/>
        </p:nvPicPr>
        <p:blipFill>
          <a:blip r:embed="rId4">
            <a:alphaModFix/>
          </a:blip>
          <a:stretch>
            <a:fillRect/>
          </a:stretch>
        </p:blipFill>
        <p:spPr>
          <a:xfrm>
            <a:off x="4712834" y="1785925"/>
            <a:ext cx="4105916" cy="2309578"/>
          </a:xfrm>
          <a:prstGeom prst="rect">
            <a:avLst/>
          </a:prstGeom>
          <a:noFill/>
          <a:ln>
            <a:noFill/>
          </a:ln>
        </p:spPr>
      </p:pic>
      <p:sp>
        <p:nvSpPr>
          <p:cNvPr id="178" name="Google Shape;178;p23"/>
          <p:cNvSpPr txBox="1">
            <a:spLocks noGrp="1"/>
          </p:cNvSpPr>
          <p:nvPr>
            <p:ph type="body" idx="1"/>
          </p:nvPr>
        </p:nvSpPr>
        <p:spPr>
          <a:xfrm>
            <a:off x="4712888" y="40955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Professor</a:t>
            </a:r>
            <a:endParaRPr/>
          </a:p>
        </p:txBody>
      </p:sp>
      <p:sp>
        <p:nvSpPr>
          <p:cNvPr id="179" name="Google Shape;179;p23"/>
          <p:cNvSpPr txBox="1"/>
          <p:nvPr/>
        </p:nvSpPr>
        <p:spPr>
          <a:xfrm>
            <a:off x="695100" y="4721950"/>
            <a:ext cx="7753800" cy="759600"/>
          </a:xfrm>
          <a:prstGeom prst="rect">
            <a:avLst/>
          </a:prstGeom>
          <a:noFill/>
          <a:ln>
            <a:noFill/>
          </a:ln>
        </p:spPr>
        <p:txBody>
          <a:bodyPr spcFirstLastPara="1" wrap="square" lIns="91425" tIns="91425" rIns="91425" bIns="91425" anchor="t" anchorCtr="0">
            <a:spAutoFit/>
          </a:bodyPr>
          <a:lstStyle/>
          <a:p>
            <a:pPr marL="0" lvl="0" indent="0" algn="just" rtl="0">
              <a:lnSpc>
                <a:spcPct val="115000"/>
              </a:lnSpc>
              <a:spcBef>
                <a:spcPts val="1000"/>
              </a:spcBef>
              <a:spcAft>
                <a:spcPts val="0"/>
              </a:spcAft>
              <a:buNone/>
            </a:pPr>
            <a:r>
              <a:rPr lang="en-BR" sz="1350" b="1">
                <a:solidFill>
                  <a:srgbClr val="FF0000"/>
                </a:solidFill>
                <a:latin typeface="Verdana"/>
                <a:ea typeface="Verdana"/>
                <a:cs typeface="Verdana"/>
                <a:sym typeface="Verdana"/>
              </a:rPr>
              <a:t>Shadow Acne - Os raios intersectam diretamente com a própria geometria.</a:t>
            </a:r>
            <a:endParaRPr sz="1350" b="1">
              <a:solidFill>
                <a:srgbClr val="FF0000"/>
              </a:solidFill>
              <a:latin typeface="Verdana"/>
              <a:ea typeface="Verdana"/>
              <a:cs typeface="Verdana"/>
              <a:sym typeface="Verdana"/>
            </a:endParaRPr>
          </a:p>
          <a:p>
            <a:pPr marL="0" lvl="0" indent="0" algn="just" rtl="0">
              <a:lnSpc>
                <a:spcPct val="115000"/>
              </a:lnSpc>
              <a:spcBef>
                <a:spcPts val="1000"/>
              </a:spcBef>
              <a:spcAft>
                <a:spcPts val="1000"/>
              </a:spcAft>
              <a:buNone/>
            </a:pPr>
            <a:r>
              <a:rPr lang="en-BR" sz="1350" b="1">
                <a:solidFill>
                  <a:srgbClr val="FF0000"/>
                </a:solidFill>
                <a:latin typeface="Verdana"/>
                <a:ea typeface="Verdana"/>
                <a:cs typeface="Verdana"/>
                <a:sym typeface="Verdana"/>
              </a:rPr>
              <a:t>ou seja, um 𝑡=−0.0000001 or 𝑡=0.00000001 </a:t>
            </a:r>
            <a:endParaRPr sz="1350" b="1">
              <a:solidFill>
                <a:srgbClr val="FF0000"/>
              </a:solidFill>
              <a:latin typeface="Verdana"/>
              <a:ea typeface="Verdana"/>
              <a:cs typeface="Verdana"/>
              <a:sym typeface="Verdan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79"/>
                                        </p:tgtEl>
                                        <p:attrNameLst>
                                          <p:attrName>style.visibility</p:attrName>
                                        </p:attrNameLst>
                                      </p:cBhvr>
                                      <p:to>
                                        <p:strVal val="visible"/>
                                      </p:to>
                                    </p:set>
                                    <p:animEffect transition="in" filter="fade">
                                      <p:cBhvr>
                                        <p:cTn id="7" dur="1000"/>
                                        <p:tgtEl>
                                          <p:spTgt spid="17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Shadow Acne (main.cc)</a:t>
            </a:r>
            <a:endParaRPr/>
          </a:p>
        </p:txBody>
      </p:sp>
      <p:sp>
        <p:nvSpPr>
          <p:cNvPr id="186" name="Google Shape;186;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47</a:t>
            </a:fld>
            <a:endParaRPr/>
          </a:p>
        </p:txBody>
      </p:sp>
      <p:sp>
        <p:nvSpPr>
          <p:cNvPr id="187" name="Google Shape;187;p24"/>
          <p:cNvSpPr txBox="1"/>
          <p:nvPr/>
        </p:nvSpPr>
        <p:spPr>
          <a:xfrm>
            <a:off x="163850" y="616073"/>
            <a:ext cx="8512500" cy="405600"/>
          </a:xfrm>
          <a:prstGeom prst="rect">
            <a:avLst/>
          </a:prstGeom>
          <a:solidFill>
            <a:srgbClr val="E4E4E0"/>
          </a:solidFill>
          <a:ln>
            <a:noFill/>
          </a:ln>
        </p:spPr>
        <p:txBody>
          <a:bodyPr spcFirstLastPara="1" wrap="square" lIns="91425" tIns="126000" rIns="91425" bIns="108000" anchor="t" anchorCtr="0">
            <a:spAutoFit/>
          </a:bodyPr>
          <a:lstStyle/>
          <a:p>
            <a:pPr marL="0" lvl="0" indent="0" algn="l" rtl="0">
              <a:lnSpc>
                <a:spcPct val="150000"/>
              </a:lnSpc>
              <a:spcBef>
                <a:spcPts val="0"/>
              </a:spcBef>
              <a:spcAft>
                <a:spcPts val="0"/>
              </a:spcAft>
              <a:buClr>
                <a:schemeClr val="dk1"/>
              </a:buClr>
              <a:buSzPts val="1100"/>
              <a:buFont typeface="Arial"/>
              <a:buNone/>
            </a:pPr>
            <a:r>
              <a:rPr lang="en-BR" sz="1100" b="1">
                <a:solidFill>
                  <a:schemeClr val="dk1"/>
                </a:solidFill>
                <a:highlight>
                  <a:srgbClr val="B6D7A8"/>
                </a:highlight>
                <a:latin typeface="Courier New"/>
                <a:ea typeface="Courier New"/>
                <a:cs typeface="Courier New"/>
                <a:sym typeface="Courier New"/>
              </a:rPr>
              <a:t>   </a:t>
            </a:r>
            <a:r>
              <a:rPr lang="en-BR" sz="1100" b="1">
                <a:solidFill>
                  <a:srgbClr val="AF00DB"/>
                </a:solidFill>
                <a:highlight>
                  <a:srgbClr val="B6D7A8"/>
                </a:highlight>
                <a:latin typeface="Courier New"/>
                <a:ea typeface="Courier New"/>
                <a:cs typeface="Courier New"/>
                <a:sym typeface="Courier New"/>
              </a:rPr>
              <a:t>if</a:t>
            </a:r>
            <a:r>
              <a:rPr lang="en-BR" sz="1100" b="1">
                <a:solidFill>
                  <a:schemeClr val="dk1"/>
                </a:solidFill>
                <a:highlight>
                  <a:srgbClr val="B6D7A8"/>
                </a:highlight>
                <a:latin typeface="Courier New"/>
                <a:ea typeface="Courier New"/>
                <a:cs typeface="Courier New"/>
                <a:sym typeface="Courier New"/>
              </a:rPr>
              <a:t> (</a:t>
            </a:r>
            <a:r>
              <a:rPr lang="en-BR" sz="1100" b="1">
                <a:solidFill>
                  <a:srgbClr val="001080"/>
                </a:solidFill>
                <a:highlight>
                  <a:srgbClr val="B6D7A8"/>
                </a:highlight>
                <a:latin typeface="Courier New"/>
                <a:ea typeface="Courier New"/>
                <a:cs typeface="Courier New"/>
                <a:sym typeface="Courier New"/>
              </a:rPr>
              <a:t>world</a:t>
            </a:r>
            <a:r>
              <a:rPr lang="en-BR" sz="1100" b="1">
                <a:solidFill>
                  <a:schemeClr val="dk1"/>
                </a:solidFill>
                <a:highlight>
                  <a:srgbClr val="B6D7A8"/>
                </a:highlight>
                <a:latin typeface="Courier New"/>
                <a:ea typeface="Courier New"/>
                <a:cs typeface="Courier New"/>
                <a:sym typeface="Courier New"/>
              </a:rPr>
              <a:t>.</a:t>
            </a:r>
            <a:r>
              <a:rPr lang="en-BR" sz="1100" b="1">
                <a:solidFill>
                  <a:srgbClr val="795E26"/>
                </a:solidFill>
                <a:highlight>
                  <a:srgbClr val="B6D7A8"/>
                </a:highlight>
                <a:latin typeface="Courier New"/>
                <a:ea typeface="Courier New"/>
                <a:cs typeface="Courier New"/>
                <a:sym typeface="Courier New"/>
              </a:rPr>
              <a:t>hit</a:t>
            </a:r>
            <a:r>
              <a:rPr lang="en-BR" sz="1100" b="1">
                <a:solidFill>
                  <a:schemeClr val="dk1"/>
                </a:solidFill>
                <a:highlight>
                  <a:srgbClr val="B6D7A8"/>
                </a:highlight>
                <a:latin typeface="Courier New"/>
                <a:ea typeface="Courier New"/>
                <a:cs typeface="Courier New"/>
                <a:sym typeface="Courier New"/>
              </a:rPr>
              <a:t>(</a:t>
            </a:r>
            <a:r>
              <a:rPr lang="en-BR" sz="1100" b="1">
                <a:solidFill>
                  <a:srgbClr val="001080"/>
                </a:solidFill>
                <a:highlight>
                  <a:srgbClr val="B6D7A8"/>
                </a:highlight>
                <a:latin typeface="Courier New"/>
                <a:ea typeface="Courier New"/>
                <a:cs typeface="Courier New"/>
                <a:sym typeface="Courier New"/>
              </a:rPr>
              <a:t>r</a:t>
            </a:r>
            <a:r>
              <a:rPr lang="en-BR" sz="1100" b="1">
                <a:solidFill>
                  <a:schemeClr val="dk1"/>
                </a:solidFill>
                <a:highlight>
                  <a:srgbClr val="B6D7A8"/>
                </a:highlight>
                <a:latin typeface="Courier New"/>
                <a:ea typeface="Courier New"/>
                <a:cs typeface="Courier New"/>
                <a:sym typeface="Courier New"/>
              </a:rPr>
              <a:t>, </a:t>
            </a:r>
            <a:r>
              <a:rPr lang="en-BR" sz="1100" b="1">
                <a:solidFill>
                  <a:srgbClr val="098658"/>
                </a:solidFill>
                <a:highlight>
                  <a:srgbClr val="B6D7A8"/>
                </a:highlight>
                <a:latin typeface="Courier New"/>
                <a:ea typeface="Courier New"/>
                <a:cs typeface="Courier New"/>
                <a:sym typeface="Courier New"/>
              </a:rPr>
              <a:t>0.001</a:t>
            </a:r>
            <a:r>
              <a:rPr lang="en-BR" sz="1100" b="1">
                <a:solidFill>
                  <a:schemeClr val="dk1"/>
                </a:solidFill>
                <a:highlight>
                  <a:srgbClr val="B6D7A8"/>
                </a:highlight>
                <a:latin typeface="Courier New"/>
                <a:ea typeface="Courier New"/>
                <a:cs typeface="Courier New"/>
                <a:sym typeface="Courier New"/>
              </a:rPr>
              <a:t>, </a:t>
            </a:r>
            <a:r>
              <a:rPr lang="en-BR" sz="1100" b="1">
                <a:solidFill>
                  <a:srgbClr val="001080"/>
                </a:solidFill>
                <a:highlight>
                  <a:srgbClr val="B6D7A8"/>
                </a:highlight>
                <a:latin typeface="Courier New"/>
                <a:ea typeface="Courier New"/>
                <a:cs typeface="Courier New"/>
                <a:sym typeface="Courier New"/>
              </a:rPr>
              <a:t>infinity</a:t>
            </a:r>
            <a:r>
              <a:rPr lang="en-BR" sz="1100" b="1">
                <a:solidFill>
                  <a:schemeClr val="dk1"/>
                </a:solidFill>
                <a:highlight>
                  <a:srgbClr val="B6D7A8"/>
                </a:highlight>
                <a:latin typeface="Courier New"/>
                <a:ea typeface="Courier New"/>
                <a:cs typeface="Courier New"/>
                <a:sym typeface="Courier New"/>
              </a:rPr>
              <a:t>, </a:t>
            </a:r>
            <a:r>
              <a:rPr lang="en-BR" sz="1100" b="1">
                <a:solidFill>
                  <a:srgbClr val="001080"/>
                </a:solidFill>
                <a:highlight>
                  <a:srgbClr val="B6D7A8"/>
                </a:highlight>
                <a:latin typeface="Courier New"/>
                <a:ea typeface="Courier New"/>
                <a:cs typeface="Courier New"/>
                <a:sym typeface="Courier New"/>
              </a:rPr>
              <a:t>rec</a:t>
            </a:r>
            <a:r>
              <a:rPr lang="en-BR" sz="1100" b="1">
                <a:solidFill>
                  <a:schemeClr val="dk1"/>
                </a:solidFill>
                <a:highlight>
                  <a:srgbClr val="B6D7A8"/>
                </a:highlight>
                <a:latin typeface="Courier New"/>
                <a:ea typeface="Courier New"/>
                <a:cs typeface="Courier New"/>
                <a:sym typeface="Courier New"/>
              </a:rPr>
              <a:t>)) {</a:t>
            </a:r>
            <a:endParaRPr sz="1100" b="1">
              <a:solidFill>
                <a:srgbClr val="B6D7A8"/>
              </a:solidFill>
              <a:highlight>
                <a:srgbClr val="B6D7A8"/>
              </a:highlight>
              <a:latin typeface="Courier New"/>
              <a:ea typeface="Courier New"/>
              <a:cs typeface="Courier New"/>
              <a:sym typeface="Courier New"/>
            </a:endParaRPr>
          </a:p>
        </p:txBody>
      </p:sp>
      <p:pic>
        <p:nvPicPr>
          <p:cNvPr id="188" name="Google Shape;188;p24"/>
          <p:cNvPicPr preferRelativeResize="0"/>
          <p:nvPr/>
        </p:nvPicPr>
        <p:blipFill>
          <a:blip r:embed="rId3">
            <a:alphaModFix/>
          </a:blip>
          <a:stretch>
            <a:fillRect/>
          </a:stretch>
        </p:blipFill>
        <p:spPr>
          <a:xfrm>
            <a:off x="956125" y="1365025"/>
            <a:ext cx="6979325" cy="39258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p2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Imagem corrigida pelo Gamma</a:t>
            </a:r>
            <a:endParaRPr/>
          </a:p>
        </p:txBody>
      </p:sp>
      <p:sp>
        <p:nvSpPr>
          <p:cNvPr id="204" name="Google Shape;204;p2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48</a:t>
            </a:fld>
            <a:endParaRPr/>
          </a:p>
        </p:txBody>
      </p:sp>
      <p:pic>
        <p:nvPicPr>
          <p:cNvPr id="205" name="Google Shape;205;p26"/>
          <p:cNvPicPr preferRelativeResize="0"/>
          <p:nvPr/>
        </p:nvPicPr>
        <p:blipFill>
          <a:blip r:embed="rId3">
            <a:alphaModFix/>
          </a:blip>
          <a:stretch>
            <a:fillRect/>
          </a:stretch>
        </p:blipFill>
        <p:spPr>
          <a:xfrm>
            <a:off x="699200" y="940651"/>
            <a:ext cx="7745600" cy="435685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10"/>
        <p:cNvGrpSpPr/>
        <p:nvPr/>
      </p:nvGrpSpPr>
      <p:grpSpPr>
        <a:xfrm>
          <a:off x="0" y="0"/>
          <a:ext cx="0" cy="0"/>
          <a:chOff x="0" y="0"/>
          <a:chExt cx="0" cy="0"/>
        </a:xfrm>
      </p:grpSpPr>
      <p:sp>
        <p:nvSpPr>
          <p:cNvPr id="211" name="Google Shape;211;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Lambertiana</a:t>
            </a:r>
            <a:endParaRPr/>
          </a:p>
        </p:txBody>
      </p:sp>
      <p:sp>
        <p:nvSpPr>
          <p:cNvPr id="212" name="Google Shape;212;p27"/>
          <p:cNvSpPr txBox="1">
            <a:spLocks noGrp="1"/>
          </p:cNvSpPr>
          <p:nvPr>
            <p:ph type="body" idx="1"/>
          </p:nvPr>
        </p:nvSpPr>
        <p:spPr>
          <a:xfrm>
            <a:off x="390550" y="838975"/>
            <a:ext cx="8493900" cy="153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distribuição atual de raios atual segue uma função cos</a:t>
            </a:r>
            <a:r>
              <a:rPr lang="en-BR" baseline="30000"/>
              <a:t>3</a:t>
            </a:r>
            <a:r>
              <a:rPr lang="en-BR"/>
              <a:t>(</a:t>
            </a:r>
            <a:r>
              <a:rPr lang="en-BR" i="1"/>
              <a:t>ⲫ</a:t>
            </a:r>
            <a:r>
              <a:rPr lang="en-BR"/>
              <a:t>), sendo </a:t>
            </a:r>
            <a:r>
              <a:rPr lang="en-BR" i="1"/>
              <a:t>ⲫ</a:t>
            </a:r>
            <a:r>
              <a:rPr lang="en-BR"/>
              <a:t> o angulo da normal. Porém, a distribuição Lambertiana segue uma função de distribuição cos(</a:t>
            </a:r>
            <a:r>
              <a:rPr lang="en-BR" i="1"/>
              <a:t>ⲫ</a:t>
            </a:r>
            <a:r>
              <a:rPr lang="en-BR"/>
              <a:t>). Assim, os pontos a serem lançados estarão na superfície dessa esfera de referência.</a:t>
            </a:r>
            <a:endParaRPr/>
          </a:p>
        </p:txBody>
      </p:sp>
      <p:sp>
        <p:nvSpPr>
          <p:cNvPr id="213" name="Google Shape;21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49</a:t>
            </a:fld>
            <a:endParaRPr/>
          </a:p>
        </p:txBody>
      </p:sp>
      <p:pic>
        <p:nvPicPr>
          <p:cNvPr id="214" name="Google Shape;214;p27"/>
          <p:cNvPicPr preferRelativeResize="0"/>
          <p:nvPr/>
        </p:nvPicPr>
        <p:blipFill>
          <a:blip r:embed="rId3">
            <a:alphaModFix/>
          </a:blip>
          <a:stretch>
            <a:fillRect/>
          </a:stretch>
        </p:blipFill>
        <p:spPr>
          <a:xfrm>
            <a:off x="1454788" y="2183778"/>
            <a:ext cx="5686974" cy="3408526"/>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Onde Ray Tracing é usado</a:t>
            </a:r>
            <a:endParaRPr/>
          </a:p>
        </p:txBody>
      </p:sp>
      <p:sp>
        <p:nvSpPr>
          <p:cNvPr id="79" name="Google Shape;79;p12"/>
          <p:cNvSpPr txBox="1">
            <a:spLocks noGrp="1"/>
          </p:cNvSpPr>
          <p:nvPr>
            <p:ph type="body" idx="1"/>
          </p:nvPr>
        </p:nvSpPr>
        <p:spPr>
          <a:xfrm>
            <a:off x="429875" y="4753275"/>
            <a:ext cx="7460400" cy="5538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sz="1600" i="1">
                <a:solidFill>
                  <a:srgbClr val="292929"/>
                </a:solidFill>
                <a:highlight>
                  <a:srgbClr val="FFFFFF"/>
                </a:highlight>
                <a:latin typeface="Georgia"/>
                <a:ea typeface="Georgia"/>
                <a:cs typeface="Georgia"/>
                <a:sym typeface="Georgia"/>
              </a:rPr>
              <a:t>"</a:t>
            </a:r>
            <a:r>
              <a:rPr lang="en-BR" sz="1600">
                <a:solidFill>
                  <a:srgbClr val="292929"/>
                </a:solidFill>
                <a:highlight>
                  <a:srgbClr val="FFFFFF"/>
                </a:highlight>
                <a:latin typeface="Georgia"/>
                <a:ea typeface="Georgia"/>
                <a:cs typeface="Georgia"/>
                <a:sym typeface="Georgia"/>
              </a:rPr>
              <a:t>some frames in </a:t>
            </a:r>
            <a:r>
              <a:rPr lang="en-BR" sz="1600" i="1">
                <a:solidFill>
                  <a:srgbClr val="292929"/>
                </a:solidFill>
                <a:highlight>
                  <a:srgbClr val="FFFFFF"/>
                </a:highlight>
                <a:latin typeface="Georgia"/>
                <a:ea typeface="Georgia"/>
                <a:cs typeface="Georgia"/>
                <a:sym typeface="Georgia"/>
              </a:rPr>
              <a:t>Monsters University</a:t>
            </a:r>
            <a:r>
              <a:rPr lang="en-BR" sz="1600">
                <a:solidFill>
                  <a:srgbClr val="292929"/>
                </a:solidFill>
                <a:highlight>
                  <a:srgbClr val="FFFFFF"/>
                </a:highlight>
                <a:latin typeface="Georgia"/>
                <a:ea typeface="Georgia"/>
                <a:cs typeface="Georgia"/>
                <a:sym typeface="Georgia"/>
              </a:rPr>
              <a:t> took a reported 29 hours each"</a:t>
            </a:r>
            <a:endParaRPr sz="1600">
              <a:solidFill>
                <a:srgbClr val="292929"/>
              </a:solidFill>
              <a:highlight>
                <a:srgbClr val="FFFFFF"/>
              </a:highlight>
              <a:latin typeface="Georgia"/>
              <a:ea typeface="Georgia"/>
              <a:cs typeface="Georgia"/>
              <a:sym typeface="Georgia"/>
            </a:endParaRPr>
          </a:p>
          <a:p>
            <a:pPr marL="0" lvl="0" indent="0" algn="l" rtl="0">
              <a:spcBef>
                <a:spcPts val="400"/>
              </a:spcBef>
              <a:spcAft>
                <a:spcPts val="0"/>
              </a:spcAft>
              <a:buNone/>
            </a:pPr>
            <a:r>
              <a:rPr lang="en-BR" sz="1000">
                <a:solidFill>
                  <a:srgbClr val="292929"/>
                </a:solidFill>
                <a:highlight>
                  <a:srgbClr val="FFFFFF"/>
                </a:highlight>
                <a:latin typeface="Georgia"/>
                <a:ea typeface="Georgia"/>
                <a:cs typeface="Georgia"/>
                <a:sym typeface="Georgia"/>
              </a:rPr>
              <a:t>fonte: Future of Gaming : Rasterization vs Ray Tracing vs Path Tracing</a:t>
            </a:r>
            <a:endParaRPr sz="1000">
              <a:solidFill>
                <a:srgbClr val="292929"/>
              </a:solidFill>
              <a:highlight>
                <a:srgbClr val="FFFFFF"/>
              </a:highlight>
              <a:latin typeface="Georgia"/>
              <a:ea typeface="Georgia"/>
              <a:cs typeface="Georgia"/>
              <a:sym typeface="Georgia"/>
            </a:endParaRPr>
          </a:p>
        </p:txBody>
      </p:sp>
      <p:sp>
        <p:nvSpPr>
          <p:cNvPr id="80" name="Google Shape;80;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a:t>
            </a:fld>
            <a:endParaRPr/>
          </a:p>
        </p:txBody>
      </p:sp>
      <p:pic>
        <p:nvPicPr>
          <p:cNvPr id="81" name="Google Shape;81;p12"/>
          <p:cNvPicPr preferRelativeResize="0"/>
          <p:nvPr/>
        </p:nvPicPr>
        <p:blipFill rotWithShape="1">
          <a:blip r:embed="rId3">
            <a:alphaModFix/>
          </a:blip>
          <a:srcRect l="10997" r="14697"/>
          <a:stretch/>
        </p:blipFill>
        <p:spPr>
          <a:xfrm>
            <a:off x="429875" y="2421775"/>
            <a:ext cx="3685115" cy="2072849"/>
          </a:xfrm>
          <a:prstGeom prst="rect">
            <a:avLst/>
          </a:prstGeom>
          <a:noFill/>
          <a:ln>
            <a:noFill/>
          </a:ln>
        </p:spPr>
      </p:pic>
      <p:sp>
        <p:nvSpPr>
          <p:cNvPr id="82" name="Google Shape;82;p12"/>
          <p:cNvSpPr txBox="1"/>
          <p:nvPr/>
        </p:nvSpPr>
        <p:spPr>
          <a:xfrm>
            <a:off x="429881" y="1944787"/>
            <a:ext cx="3000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Toy Story 4 (offline)</a:t>
            </a:r>
            <a:endParaRPr sz="2100" b="1"/>
          </a:p>
        </p:txBody>
      </p:sp>
      <p:pic>
        <p:nvPicPr>
          <p:cNvPr id="83" name="Google Shape;83;p12"/>
          <p:cNvPicPr preferRelativeResize="0"/>
          <p:nvPr/>
        </p:nvPicPr>
        <p:blipFill>
          <a:blip r:embed="rId4">
            <a:alphaModFix/>
          </a:blip>
          <a:stretch>
            <a:fillRect/>
          </a:stretch>
        </p:blipFill>
        <p:spPr>
          <a:xfrm>
            <a:off x="4827266" y="2421775"/>
            <a:ext cx="3685110" cy="2072848"/>
          </a:xfrm>
          <a:prstGeom prst="rect">
            <a:avLst/>
          </a:prstGeom>
          <a:noFill/>
          <a:ln>
            <a:noFill/>
          </a:ln>
        </p:spPr>
      </p:pic>
      <p:sp>
        <p:nvSpPr>
          <p:cNvPr id="84" name="Google Shape;84;p12"/>
          <p:cNvSpPr txBox="1"/>
          <p:nvPr/>
        </p:nvSpPr>
        <p:spPr>
          <a:xfrm>
            <a:off x="4827274" y="1944775"/>
            <a:ext cx="35481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900" b="1">
                <a:solidFill>
                  <a:schemeClr val="dk1"/>
                </a:solidFill>
                <a:latin typeface="Calibri"/>
                <a:ea typeface="Calibri"/>
                <a:cs typeface="Calibri"/>
                <a:sym typeface="Calibri"/>
              </a:rPr>
              <a:t>Resident Evil Village (realtime)</a:t>
            </a:r>
            <a:endParaRPr sz="2100" b="1"/>
          </a:p>
        </p:txBody>
      </p:sp>
      <p:sp>
        <p:nvSpPr>
          <p:cNvPr id="85" name="Google Shape;85;p12"/>
          <p:cNvSpPr txBox="1">
            <a:spLocks noGrp="1"/>
          </p:cNvSpPr>
          <p:nvPr>
            <p:ph type="body" idx="1"/>
          </p:nvPr>
        </p:nvSpPr>
        <p:spPr>
          <a:xfrm>
            <a:off x="390550" y="838983"/>
            <a:ext cx="8428200" cy="10584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Ray Tracing é computacionalmente muito pesado, contudo com os avanços em recursos computacionais está se tornando viável até para aplicações em tempo real.</a:t>
            </a:r>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3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a:t>
            </a:r>
            <a:endParaRPr/>
          </a:p>
        </p:txBody>
      </p:sp>
      <p:sp>
        <p:nvSpPr>
          <p:cNvPr id="237" name="Google Shape;237;p3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50</a:t>
            </a:fld>
            <a:endParaRPr/>
          </a:p>
        </p:txBody>
      </p:sp>
      <p:sp>
        <p:nvSpPr>
          <p:cNvPr id="238" name="Google Shape;238;p30"/>
          <p:cNvSpPr txBox="1">
            <a:spLocks noGrp="1"/>
          </p:cNvSpPr>
          <p:nvPr>
            <p:ph type="body" idx="1"/>
          </p:nvPr>
        </p:nvSpPr>
        <p:spPr>
          <a:xfrm>
            <a:off x="390550"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Antes</a:t>
            </a:r>
            <a:endParaRPr/>
          </a:p>
        </p:txBody>
      </p:sp>
      <p:sp>
        <p:nvSpPr>
          <p:cNvPr id="239" name="Google Shape;239;p30"/>
          <p:cNvSpPr txBox="1">
            <a:spLocks noGrp="1"/>
          </p:cNvSpPr>
          <p:nvPr>
            <p:ph type="body" idx="1"/>
          </p:nvPr>
        </p:nvSpPr>
        <p:spPr>
          <a:xfrm>
            <a:off x="4712888" y="3562100"/>
            <a:ext cx="4105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Depois</a:t>
            </a:r>
            <a:endParaRPr/>
          </a:p>
        </p:txBody>
      </p:sp>
      <p:pic>
        <p:nvPicPr>
          <p:cNvPr id="240" name="Google Shape;240;p30"/>
          <p:cNvPicPr preferRelativeResize="0"/>
          <p:nvPr/>
        </p:nvPicPr>
        <p:blipFill>
          <a:blip r:embed="rId3">
            <a:alphaModFix/>
          </a:blip>
          <a:stretch>
            <a:fillRect/>
          </a:stretch>
        </p:blipFill>
        <p:spPr>
          <a:xfrm>
            <a:off x="4642301" y="1252525"/>
            <a:ext cx="4105800" cy="2309513"/>
          </a:xfrm>
          <a:prstGeom prst="rect">
            <a:avLst/>
          </a:prstGeom>
          <a:noFill/>
          <a:ln>
            <a:noFill/>
          </a:ln>
        </p:spPr>
      </p:pic>
      <p:pic>
        <p:nvPicPr>
          <p:cNvPr id="241" name="Google Shape;241;p30"/>
          <p:cNvPicPr preferRelativeResize="0"/>
          <p:nvPr/>
        </p:nvPicPr>
        <p:blipFill>
          <a:blip r:embed="rId4">
            <a:alphaModFix/>
          </a:blip>
          <a:stretch>
            <a:fillRect/>
          </a:stretch>
        </p:blipFill>
        <p:spPr>
          <a:xfrm>
            <a:off x="303675" y="1252525"/>
            <a:ext cx="4105800" cy="2309512"/>
          </a:xfrm>
          <a:prstGeom prst="rect">
            <a:avLst/>
          </a:prstGeom>
          <a:noFill/>
          <a:ln>
            <a:noFill/>
          </a:ln>
        </p:spPr>
      </p:pic>
      <p:sp>
        <p:nvSpPr>
          <p:cNvPr id="242" name="Google Shape;242;p30"/>
          <p:cNvSpPr txBox="1"/>
          <p:nvPr/>
        </p:nvSpPr>
        <p:spPr>
          <a:xfrm>
            <a:off x="559825" y="4274750"/>
            <a:ext cx="7476900" cy="723300"/>
          </a:xfrm>
          <a:prstGeom prst="rect">
            <a:avLst/>
          </a:prstGeom>
          <a:noFill/>
          <a:ln>
            <a:noFill/>
          </a:ln>
        </p:spPr>
        <p:txBody>
          <a:bodyPr spcFirstLastPara="1" wrap="square" lIns="91425" tIns="91425" rIns="91425" bIns="91425" anchor="t" anchorCtr="0">
            <a:spAutoFit/>
          </a:bodyPr>
          <a:lstStyle/>
          <a:p>
            <a:pPr marL="457200" lvl="0" indent="-339725" algn="l" rtl="0">
              <a:spcBef>
                <a:spcPts val="0"/>
              </a:spcBef>
              <a:spcAft>
                <a:spcPts val="0"/>
              </a:spcAft>
              <a:buClr>
                <a:schemeClr val="dk1"/>
              </a:buClr>
              <a:buSzPts val="1750"/>
              <a:buChar char="●"/>
            </a:pPr>
            <a:r>
              <a:rPr lang="en-BR" sz="1750">
                <a:solidFill>
                  <a:schemeClr val="dk1"/>
                </a:solidFill>
              </a:rPr>
              <a:t>As sombras são menos pronunciadas após a mudança</a:t>
            </a:r>
            <a:endParaRPr sz="1750">
              <a:solidFill>
                <a:schemeClr val="dk1"/>
              </a:solidFill>
            </a:endParaRPr>
          </a:p>
          <a:p>
            <a:pPr marL="457200" lvl="0" indent="-339725" algn="l" rtl="0">
              <a:spcBef>
                <a:spcPts val="0"/>
              </a:spcBef>
              <a:spcAft>
                <a:spcPts val="0"/>
              </a:spcAft>
              <a:buClr>
                <a:schemeClr val="dk1"/>
              </a:buClr>
              <a:buSzPts val="1750"/>
              <a:buChar char="●"/>
            </a:pPr>
            <a:r>
              <a:rPr lang="en-BR" sz="1750">
                <a:solidFill>
                  <a:schemeClr val="dk1"/>
                </a:solidFill>
              </a:rPr>
              <a:t>Ambas as esferas ficam mais claras na aparência após a mudança</a:t>
            </a:r>
            <a:endParaRPr sz="1750">
              <a:solidFill>
                <a:schemeClr val="dk1"/>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Google Shape;248;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Espalhamento por Hemisfera</a:t>
            </a:r>
            <a:endParaRPr/>
          </a:p>
        </p:txBody>
      </p:sp>
      <p:sp>
        <p:nvSpPr>
          <p:cNvPr id="249" name="Google Shape;249;p3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última proposta apresentada ainda não é a ideal, pois os raios devem se espalhar em todas as direções de forma uniforme.</a:t>
            </a:r>
            <a:endParaRPr/>
          </a:p>
          <a:p>
            <a:pPr marL="0" lvl="0" indent="0" algn="l" rtl="0">
              <a:spcBef>
                <a:spcPts val="400"/>
              </a:spcBef>
              <a:spcAft>
                <a:spcPts val="0"/>
              </a:spcAft>
              <a:buNone/>
            </a:pPr>
            <a:endParaRPr/>
          </a:p>
          <a:p>
            <a:pPr marL="0" lvl="0" indent="0" algn="l" rtl="0">
              <a:spcBef>
                <a:spcPts val="400"/>
              </a:spcBef>
              <a:spcAft>
                <a:spcPts val="0"/>
              </a:spcAft>
              <a:buNone/>
            </a:pPr>
            <a:r>
              <a:rPr lang="en-BR"/>
              <a:t>A próxima proposta é lançar um raio de uma distância unitária do ponto de intersecção e só garantir que ele está no mesmo hemisfério da normal.</a:t>
            </a:r>
            <a:endParaRPr/>
          </a:p>
        </p:txBody>
      </p:sp>
      <p:sp>
        <p:nvSpPr>
          <p:cNvPr id="250" name="Google Shape;250;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271"/>
        <p:cNvGrpSpPr/>
        <p:nvPr/>
      </p:nvGrpSpPr>
      <p:grpSpPr>
        <a:xfrm>
          <a:off x="0" y="0"/>
          <a:ext cx="0" cy="0"/>
          <a:chOff x="0" y="0"/>
          <a:chExt cx="0" cy="0"/>
        </a:xfrm>
      </p:grpSpPr>
      <p:sp>
        <p:nvSpPr>
          <p:cNvPr id="272" name="Google Shape;272;p3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Reflexão Lambertiana Hemisférica</a:t>
            </a:r>
            <a:endParaRPr/>
          </a:p>
        </p:txBody>
      </p:sp>
      <p:sp>
        <p:nvSpPr>
          <p:cNvPr id="273" name="Google Shape;273;p3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52</a:t>
            </a:fld>
            <a:endParaRPr/>
          </a:p>
        </p:txBody>
      </p:sp>
      <p:sp>
        <p:nvSpPr>
          <p:cNvPr id="274" name="Google Shape;274;p34"/>
          <p:cNvSpPr txBox="1">
            <a:spLocks noGrp="1"/>
          </p:cNvSpPr>
          <p:nvPr>
            <p:ph type="body" idx="1"/>
          </p:nvPr>
        </p:nvSpPr>
        <p:spPr>
          <a:xfrm>
            <a:off x="282100"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Inicial </a:t>
            </a:r>
            <a:endParaRPr/>
          </a:p>
        </p:txBody>
      </p:sp>
      <p:sp>
        <p:nvSpPr>
          <p:cNvPr id="275" name="Google Shape;275;p34"/>
          <p:cNvSpPr txBox="1">
            <a:spLocks noGrp="1"/>
          </p:cNvSpPr>
          <p:nvPr>
            <p:ph type="body" idx="1"/>
          </p:nvPr>
        </p:nvSpPr>
        <p:spPr>
          <a:xfrm>
            <a:off x="32047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Intermediário</a:t>
            </a:r>
            <a:endParaRPr/>
          </a:p>
        </p:txBody>
      </p:sp>
      <p:pic>
        <p:nvPicPr>
          <p:cNvPr id="276" name="Google Shape;276;p34"/>
          <p:cNvPicPr preferRelativeResize="0"/>
          <p:nvPr/>
        </p:nvPicPr>
        <p:blipFill>
          <a:blip r:embed="rId3">
            <a:alphaModFix/>
          </a:blip>
          <a:stretch>
            <a:fillRect/>
          </a:stretch>
        </p:blipFill>
        <p:spPr>
          <a:xfrm>
            <a:off x="3204799" y="1760984"/>
            <a:ext cx="2779653" cy="1563535"/>
          </a:xfrm>
          <a:prstGeom prst="rect">
            <a:avLst/>
          </a:prstGeom>
          <a:noFill/>
          <a:ln>
            <a:noFill/>
          </a:ln>
        </p:spPr>
      </p:pic>
      <p:pic>
        <p:nvPicPr>
          <p:cNvPr id="277" name="Google Shape;277;p34"/>
          <p:cNvPicPr preferRelativeResize="0"/>
          <p:nvPr/>
        </p:nvPicPr>
        <p:blipFill>
          <a:blip r:embed="rId4">
            <a:alphaModFix/>
          </a:blip>
          <a:stretch>
            <a:fillRect/>
          </a:stretch>
        </p:blipFill>
        <p:spPr>
          <a:xfrm>
            <a:off x="282225" y="1760925"/>
            <a:ext cx="2779653" cy="1563527"/>
          </a:xfrm>
          <a:prstGeom prst="rect">
            <a:avLst/>
          </a:prstGeom>
          <a:noFill/>
          <a:ln>
            <a:noFill/>
          </a:ln>
        </p:spPr>
      </p:pic>
      <p:pic>
        <p:nvPicPr>
          <p:cNvPr id="278" name="Google Shape;278;p34"/>
          <p:cNvPicPr preferRelativeResize="0"/>
          <p:nvPr/>
        </p:nvPicPr>
        <p:blipFill>
          <a:blip r:embed="rId5">
            <a:alphaModFix/>
          </a:blip>
          <a:stretch>
            <a:fillRect/>
          </a:stretch>
        </p:blipFill>
        <p:spPr>
          <a:xfrm>
            <a:off x="6127372" y="1760982"/>
            <a:ext cx="2779653" cy="1563543"/>
          </a:xfrm>
          <a:prstGeom prst="rect">
            <a:avLst/>
          </a:prstGeom>
          <a:noFill/>
          <a:ln>
            <a:noFill/>
          </a:ln>
        </p:spPr>
      </p:pic>
      <p:sp>
        <p:nvSpPr>
          <p:cNvPr id="279" name="Google Shape;279;p34"/>
          <p:cNvSpPr txBox="1">
            <a:spLocks noGrp="1"/>
          </p:cNvSpPr>
          <p:nvPr>
            <p:ph type="body" idx="1"/>
          </p:nvPr>
        </p:nvSpPr>
        <p:spPr>
          <a:xfrm>
            <a:off x="6127498" y="3333500"/>
            <a:ext cx="2779800" cy="458700"/>
          </a:xfrm>
          <a:prstGeom prst="rect">
            <a:avLst/>
          </a:prstGeom>
        </p:spPr>
        <p:txBody>
          <a:bodyPr spcFirstLastPara="1" wrap="square" lIns="91425" tIns="45700" rIns="91425" bIns="45700" anchor="t" anchorCtr="0">
            <a:normAutofit/>
          </a:bodyPr>
          <a:lstStyle/>
          <a:p>
            <a:pPr marL="0" lvl="0" indent="0" algn="ctr" rtl="0">
              <a:spcBef>
                <a:spcPts val="400"/>
              </a:spcBef>
              <a:spcAft>
                <a:spcPts val="0"/>
              </a:spcAft>
              <a:buNone/>
            </a:pPr>
            <a:r>
              <a:rPr lang="en-BR"/>
              <a:t>Final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Google Shape;335;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em Materiais Espelhados</a:t>
            </a:r>
            <a:endParaRPr/>
          </a:p>
        </p:txBody>
      </p:sp>
      <p:sp>
        <p:nvSpPr>
          <p:cNvPr id="336" name="Google Shape;336;p41"/>
          <p:cNvSpPr txBox="1">
            <a:spLocks noGrp="1"/>
          </p:cNvSpPr>
          <p:nvPr>
            <p:ph type="body" idx="1"/>
          </p:nvPr>
        </p:nvSpPr>
        <p:spPr>
          <a:xfrm>
            <a:off x="390550" y="838976"/>
            <a:ext cx="8428200" cy="136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vetor de reflexão (vermelho) somaremos o vetor de entrada (v) por duas vezes B.</a:t>
            </a:r>
            <a:endParaRPr/>
          </a:p>
          <a:p>
            <a:pPr marL="0" lvl="0" indent="0" algn="l" rtl="0">
              <a:spcBef>
                <a:spcPts val="1000"/>
              </a:spcBef>
              <a:spcAft>
                <a:spcPts val="1000"/>
              </a:spcAft>
              <a:buNone/>
            </a:pPr>
            <a:r>
              <a:rPr lang="en-BR"/>
              <a:t>B tem a direção e sentido de N com um comprimento de |v·N|.</a:t>
            </a:r>
            <a:endParaRPr/>
          </a:p>
        </p:txBody>
      </p:sp>
      <p:sp>
        <p:nvSpPr>
          <p:cNvPr id="337" name="Google Shape;337;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53</a:t>
            </a:fld>
            <a:endParaRPr/>
          </a:p>
        </p:txBody>
      </p:sp>
      <p:pic>
        <p:nvPicPr>
          <p:cNvPr id="338" name="Google Shape;338;p41"/>
          <p:cNvPicPr preferRelativeResize="0"/>
          <p:nvPr/>
        </p:nvPicPr>
        <p:blipFill>
          <a:blip r:embed="rId3">
            <a:alphaModFix/>
          </a:blip>
          <a:stretch>
            <a:fillRect/>
          </a:stretch>
        </p:blipFill>
        <p:spPr>
          <a:xfrm>
            <a:off x="3653926" y="2277175"/>
            <a:ext cx="4360750" cy="3257325"/>
          </a:xfrm>
          <a:prstGeom prst="rect">
            <a:avLst/>
          </a:prstGeom>
          <a:noFill/>
          <a:ln>
            <a:noFill/>
          </a:ln>
        </p:spPr>
      </p:pic>
      <p:pic>
        <p:nvPicPr>
          <p:cNvPr id="339" name="Google Shape;339;p41" descr="{&quot;backgroundColorModified&quot;:null,&quot;aid&quot;:null,&quot;type&quot;:&quot;$$&quot;,&quot;code&quot;:&quot;$$\\mathbf{R}\\,=\\,\\mathbf{v}\\,-2\\cdot\\left(\\mathbf{v}\\cdot \\mathbf{n}\\right)\\cdot \\mathbf{n}$$&quot;,&quot;font&quot;:{&quot;size&quot;:12,&quot;color&quot;:&quot;#000000&quot;,&quot;family&quot;:&quot;Arial&quot;},&quot;id&quot;:&quot;5&quot;,&quot;backgroundColor&quot;:&quot;#FFFFFF&quot;,&quot;ts&quot;:1635359378481,&quot;cs&quot;:&quot;PnY5x1lcq+ID3jwQ11gZrA==&quot;,&quot;size&quot;:{&quot;width&quot;:184,&quot;height&quot;:18.833333333333332}}"/>
          <p:cNvPicPr preferRelativeResize="0"/>
          <p:nvPr/>
        </p:nvPicPr>
        <p:blipFill>
          <a:blip r:embed="rId4">
            <a:alphaModFix/>
          </a:blip>
          <a:stretch>
            <a:fillRect/>
          </a:stretch>
        </p:blipFill>
        <p:spPr>
          <a:xfrm>
            <a:off x="436550" y="2397411"/>
            <a:ext cx="3340701" cy="3419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376"/>
        <p:cNvGrpSpPr/>
        <p:nvPr/>
      </p:nvGrpSpPr>
      <p:grpSpPr>
        <a:xfrm>
          <a:off x="0" y="0"/>
          <a:ext cx="0" cy="0"/>
          <a:chOff x="0" y="0"/>
          <a:chExt cx="0" cy="0"/>
        </a:xfrm>
      </p:grpSpPr>
      <p:sp>
        <p:nvSpPr>
          <p:cNvPr id="377" name="Google Shape;377;p4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metálicas</a:t>
            </a:r>
            <a:endParaRPr/>
          </a:p>
        </p:txBody>
      </p:sp>
      <p:sp>
        <p:nvSpPr>
          <p:cNvPr id="378" name="Google Shape;378;p4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54</a:t>
            </a:fld>
            <a:endParaRPr/>
          </a:p>
        </p:txBody>
      </p:sp>
      <p:pic>
        <p:nvPicPr>
          <p:cNvPr id="379" name="Google Shape;379;p46"/>
          <p:cNvPicPr preferRelativeResize="0"/>
          <p:nvPr/>
        </p:nvPicPr>
        <p:blipFill>
          <a:blip r:embed="rId3">
            <a:alphaModFix/>
          </a:blip>
          <a:stretch>
            <a:fillRect/>
          </a:stretch>
        </p:blipFill>
        <p:spPr>
          <a:xfrm>
            <a:off x="698638" y="861058"/>
            <a:ext cx="7746725" cy="4357525"/>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384"/>
        <p:cNvGrpSpPr/>
        <p:nvPr/>
      </p:nvGrpSpPr>
      <p:grpSpPr>
        <a:xfrm>
          <a:off x="0" y="0"/>
          <a:ext cx="0" cy="0"/>
          <a:chOff x="0" y="0"/>
          <a:chExt cx="0" cy="0"/>
        </a:xfrm>
      </p:grpSpPr>
      <p:sp>
        <p:nvSpPr>
          <p:cNvPr id="385" name="Google Shape;385;p4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Fuzzy</a:t>
            </a:r>
            <a:endParaRPr/>
          </a:p>
        </p:txBody>
      </p:sp>
      <p:sp>
        <p:nvSpPr>
          <p:cNvPr id="386" name="Google Shape;386;p47"/>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Podemos colocar colocar alguma aleatoriedade na reflexão, deslocando o destino do raio pelo deslocamento unitário radial.</a:t>
            </a:r>
            <a:endParaRPr/>
          </a:p>
        </p:txBody>
      </p:sp>
      <p:sp>
        <p:nvSpPr>
          <p:cNvPr id="387" name="Google Shape;387;p4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55</a:t>
            </a:fld>
            <a:endParaRPr/>
          </a:p>
        </p:txBody>
      </p:sp>
      <p:pic>
        <p:nvPicPr>
          <p:cNvPr id="388" name="Google Shape;388;p47"/>
          <p:cNvPicPr preferRelativeResize="0"/>
          <p:nvPr/>
        </p:nvPicPr>
        <p:blipFill>
          <a:blip r:embed="rId3">
            <a:alphaModFix/>
          </a:blip>
          <a:stretch>
            <a:fillRect/>
          </a:stretch>
        </p:blipFill>
        <p:spPr>
          <a:xfrm>
            <a:off x="1823350" y="2052838"/>
            <a:ext cx="5562600" cy="309562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09"/>
        <p:cNvGrpSpPr/>
        <p:nvPr/>
      </p:nvGrpSpPr>
      <p:grpSpPr>
        <a:xfrm>
          <a:off x="0" y="0"/>
          <a:ext cx="0" cy="0"/>
          <a:chOff x="0" y="0"/>
          <a:chExt cx="0" cy="0"/>
        </a:xfrm>
      </p:grpSpPr>
      <p:sp>
        <p:nvSpPr>
          <p:cNvPr id="410" name="Google Shape;410;p5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material Fuzzy</a:t>
            </a:r>
            <a:endParaRPr/>
          </a:p>
        </p:txBody>
      </p:sp>
      <p:sp>
        <p:nvSpPr>
          <p:cNvPr id="411" name="Google Shape;411;p5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56</a:t>
            </a:fld>
            <a:endParaRPr/>
          </a:p>
        </p:txBody>
      </p:sp>
      <p:pic>
        <p:nvPicPr>
          <p:cNvPr id="412" name="Google Shape;412;p50"/>
          <p:cNvPicPr preferRelativeResize="0"/>
          <p:nvPr/>
        </p:nvPicPr>
        <p:blipFill>
          <a:blip r:embed="rId3">
            <a:alphaModFix/>
          </a:blip>
          <a:stretch>
            <a:fillRect/>
          </a:stretch>
        </p:blipFill>
        <p:spPr>
          <a:xfrm>
            <a:off x="739550" y="900499"/>
            <a:ext cx="7664900" cy="431150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52"/>
        <p:cNvGrpSpPr/>
        <p:nvPr/>
      </p:nvGrpSpPr>
      <p:grpSpPr>
        <a:xfrm>
          <a:off x="0" y="0"/>
          <a:ext cx="0" cy="0"/>
          <a:chOff x="0" y="0"/>
          <a:chExt cx="0" cy="0"/>
        </a:xfrm>
      </p:grpSpPr>
      <p:sp>
        <p:nvSpPr>
          <p:cNvPr id="53" name="Google Shape;53;p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Materiais Dielétricos</a:t>
            </a:r>
            <a:endParaRPr/>
          </a:p>
        </p:txBody>
      </p:sp>
      <p:sp>
        <p:nvSpPr>
          <p:cNvPr id="54" name="Google Shape;54;p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650">
                <a:latin typeface="Arial"/>
                <a:ea typeface="Arial"/>
                <a:cs typeface="Arial"/>
                <a:sym typeface="Arial"/>
              </a:rPr>
              <a:t>Materiais transparentes como água, vidro e diamantes são dielétricos.</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Quando um raio de luz os atinge, ele se divide em um raio refletido e um raio refratado (transmitido).</a:t>
            </a:r>
            <a:endParaRPr sz="2650">
              <a:latin typeface="Arial"/>
              <a:ea typeface="Arial"/>
              <a:cs typeface="Arial"/>
              <a:sym typeface="Arial"/>
            </a:endParaRPr>
          </a:p>
          <a:p>
            <a:pPr marL="0" lvl="0" indent="0" algn="l" rtl="0">
              <a:spcBef>
                <a:spcPts val="400"/>
              </a:spcBef>
              <a:spcAft>
                <a:spcPts val="0"/>
              </a:spcAft>
              <a:buNone/>
            </a:pPr>
            <a:endParaRPr sz="2650">
              <a:latin typeface="Arial"/>
              <a:ea typeface="Arial"/>
              <a:cs typeface="Arial"/>
              <a:sym typeface="Arial"/>
            </a:endParaRPr>
          </a:p>
          <a:p>
            <a:pPr marL="0" lvl="0" indent="0" algn="l" rtl="0">
              <a:spcBef>
                <a:spcPts val="400"/>
              </a:spcBef>
              <a:spcAft>
                <a:spcPts val="0"/>
              </a:spcAft>
              <a:buNone/>
            </a:pPr>
            <a:r>
              <a:rPr lang="en-BR" sz="2650">
                <a:latin typeface="Arial"/>
                <a:ea typeface="Arial"/>
                <a:cs typeface="Arial"/>
                <a:sym typeface="Arial"/>
              </a:rPr>
              <a:t>Vamos lidar com isso escolhendo aleatoriamente entre reflexão ou refração, e apenas gerando um raio de espalhamento por interação.</a:t>
            </a:r>
            <a:endParaRPr/>
          </a:p>
        </p:txBody>
      </p:sp>
      <p:sp>
        <p:nvSpPr>
          <p:cNvPr id="55" name="Google Shape;55;p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Refração</a:t>
            </a:r>
            <a:endParaRPr/>
          </a:p>
        </p:txBody>
      </p:sp>
      <p:sp>
        <p:nvSpPr>
          <p:cNvPr id="62" name="Google Shape;62;p1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Teste do autor do livro texto.</a:t>
            </a:r>
            <a:endParaRPr/>
          </a:p>
        </p:txBody>
      </p:sp>
      <p:sp>
        <p:nvSpPr>
          <p:cNvPr id="63" name="Google Shape;63;p1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58</a:t>
            </a:fld>
            <a:endParaRPr/>
          </a:p>
        </p:txBody>
      </p:sp>
      <p:pic>
        <p:nvPicPr>
          <p:cNvPr id="64" name="Google Shape;64;p10"/>
          <p:cNvPicPr preferRelativeResize="0"/>
          <p:nvPr/>
        </p:nvPicPr>
        <p:blipFill>
          <a:blip r:embed="rId3">
            <a:alphaModFix/>
          </a:blip>
          <a:stretch>
            <a:fillRect/>
          </a:stretch>
        </p:blipFill>
        <p:spPr>
          <a:xfrm>
            <a:off x="1380500" y="1390000"/>
            <a:ext cx="5596625" cy="2798325"/>
          </a:xfrm>
          <a:prstGeom prst="rect">
            <a:avLst/>
          </a:prstGeom>
          <a:noFill/>
          <a:ln>
            <a:noFill/>
          </a:ln>
        </p:spPr>
      </p:pic>
      <p:sp>
        <p:nvSpPr>
          <p:cNvPr id="65" name="Google Shape;65;p10"/>
          <p:cNvSpPr txBox="1"/>
          <p:nvPr/>
        </p:nvSpPr>
        <p:spPr>
          <a:xfrm>
            <a:off x="716825" y="4623300"/>
            <a:ext cx="30000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800" b="1">
                <a:solidFill>
                  <a:schemeClr val="dk1"/>
                </a:solidFill>
                <a:latin typeface="Calibri"/>
                <a:ea typeface="Calibri"/>
                <a:cs typeface="Calibri"/>
                <a:sym typeface="Calibri"/>
              </a:rPr>
              <a:t>Quais são os problemas?</a:t>
            </a:r>
            <a:endParaRPr sz="2000" b="1"/>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5"/>
                                        </p:tgtEl>
                                        <p:attrNameLst>
                                          <p:attrName>style.visibility</p:attrName>
                                        </p:attrNameLst>
                                      </p:cBhvr>
                                      <p:to>
                                        <p:strVal val="visible"/>
                                      </p:to>
                                    </p:set>
                                    <p:animEffect transition="in" filter="fade">
                                      <p:cBhvr>
                                        <p:cTn id="7" dur="1000"/>
                                        <p:tgtEl>
                                          <p:spTgt spid="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Lei de Snell-Descartes</a:t>
            </a:r>
            <a:endParaRPr/>
          </a:p>
        </p:txBody>
      </p:sp>
      <p:sp>
        <p:nvSpPr>
          <p:cNvPr id="72" name="Google Shape;72;p1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refração é descrita por:</a:t>
            </a:r>
            <a:endParaRPr/>
          </a:p>
        </p:txBody>
      </p:sp>
      <p:sp>
        <p:nvSpPr>
          <p:cNvPr id="73" name="Google Shape;73;p1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59</a:t>
            </a:fld>
            <a:endParaRPr/>
          </a:p>
        </p:txBody>
      </p:sp>
      <p:pic>
        <p:nvPicPr>
          <p:cNvPr id="74" name="Google Shape;74;p11"/>
          <p:cNvPicPr preferRelativeResize="0"/>
          <p:nvPr/>
        </p:nvPicPr>
        <p:blipFill>
          <a:blip r:embed="rId3">
            <a:alphaModFix/>
          </a:blip>
          <a:stretch>
            <a:fillRect/>
          </a:stretch>
        </p:blipFill>
        <p:spPr>
          <a:xfrm>
            <a:off x="2378300" y="2022375"/>
            <a:ext cx="4548000" cy="3544475"/>
          </a:xfrm>
          <a:prstGeom prst="rect">
            <a:avLst/>
          </a:prstGeom>
          <a:noFill/>
          <a:ln>
            <a:noFill/>
          </a:ln>
        </p:spPr>
      </p:pic>
      <p:pic>
        <p:nvPicPr>
          <p:cNvPr id="75" name="Google Shape;75;p11" descr="{&quot;id&quot;:&quot;1&quot;,&quot;code&quot;:&quot;$$\\eta\\cdot\\sin\\theta=\\eta^{\\prime}\\cdot\\sin\\theta^{\\prime}$$&quot;,&quot;aid&quot;:null,&quot;backgroundColorModified&quot;:null,&quot;font&quot;:{&quot;size&quot;:12,&quot;family&quot;:&quot;Arial&quot;,&quot;color&quot;:&quot;#000000&quot;},&quot;type&quot;:&quot;$$&quot;,&quot;backgroundColor&quot;:&quot;#FFFFFF&quot;,&quot;ts&quot;:1635342722365,&quot;cs&quot;:&quot;slicTWLCwW1l372lowvWkg==&quot;,&quot;size&quot;:{&quot;width&quot;:148.5,&quot;height&quot;:19.333333333333332}}"/>
          <p:cNvPicPr preferRelativeResize="0"/>
          <p:nvPr/>
        </p:nvPicPr>
        <p:blipFill>
          <a:blip r:embed="rId4">
            <a:alphaModFix/>
          </a:blip>
          <a:stretch>
            <a:fillRect/>
          </a:stretch>
        </p:blipFill>
        <p:spPr>
          <a:xfrm>
            <a:off x="796200" y="1328268"/>
            <a:ext cx="3414325" cy="4445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0"/>
        <p:cNvGrpSpPr/>
        <p:nvPr/>
      </p:nvGrpSpPr>
      <p:grpSpPr>
        <a:xfrm>
          <a:off x="0" y="0"/>
          <a:ext cx="0" cy="0"/>
          <a:chOff x="0" y="0"/>
          <a:chExt cx="0" cy="0"/>
        </a:xfrm>
      </p:grpSpPr>
      <p:sp>
        <p:nvSpPr>
          <p:cNvPr id="91" name="Google Shape;91;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Path Tracer</a:t>
            </a:r>
            <a:endParaRPr/>
          </a:p>
        </p:txBody>
      </p:sp>
      <p:sp>
        <p:nvSpPr>
          <p:cNvPr id="92" name="Google Shape;92;p1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latin typeface="Arial"/>
                <a:ea typeface="Arial"/>
                <a:cs typeface="Arial"/>
                <a:sym typeface="Arial"/>
              </a:rPr>
              <a:t>Um Path Tracer é um método de renderização baseada em Monte Carlo para produzir imagens de cenas tridimensionais. Na prática, o livro usado trata de um Path Tracer.</a:t>
            </a:r>
            <a:endParaRPr>
              <a:latin typeface="Arial"/>
              <a:ea typeface="Arial"/>
              <a:cs typeface="Arial"/>
              <a:sym typeface="Arial"/>
            </a:endParaRPr>
          </a:p>
        </p:txBody>
      </p:sp>
      <p:sp>
        <p:nvSpPr>
          <p:cNvPr id="93" name="Google Shape;93;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a:t>
            </a:fld>
            <a:endParaRPr/>
          </a:p>
        </p:txBody>
      </p:sp>
      <p:pic>
        <p:nvPicPr>
          <p:cNvPr id="94" name="Google Shape;94;p13"/>
          <p:cNvPicPr preferRelativeResize="0"/>
          <p:nvPr/>
        </p:nvPicPr>
        <p:blipFill>
          <a:blip r:embed="rId3">
            <a:alphaModFix/>
          </a:blip>
          <a:stretch>
            <a:fillRect/>
          </a:stretch>
        </p:blipFill>
        <p:spPr>
          <a:xfrm>
            <a:off x="2339825" y="2095725"/>
            <a:ext cx="3916899" cy="2937674"/>
          </a:xfrm>
          <a:prstGeom prst="rect">
            <a:avLst/>
          </a:prstGeom>
          <a:noFill/>
          <a:ln>
            <a:noFill/>
          </a:ln>
        </p:spPr>
      </p:pic>
      <p:sp>
        <p:nvSpPr>
          <p:cNvPr id="95" name="Google Shape;95;p13"/>
          <p:cNvSpPr txBox="1"/>
          <p:nvPr/>
        </p:nvSpPr>
        <p:spPr>
          <a:xfrm>
            <a:off x="1677825" y="5408925"/>
            <a:ext cx="6664800" cy="307800"/>
          </a:xfrm>
          <a:prstGeom prst="rect">
            <a:avLst/>
          </a:prstGeom>
          <a:noFill/>
          <a:ln>
            <a:noFill/>
          </a:ln>
        </p:spPr>
        <p:txBody>
          <a:bodyPr spcFirstLastPara="1" wrap="square" lIns="91425" tIns="91425" rIns="91425" bIns="91425" anchor="t" anchorCtr="0">
            <a:spAutoFit/>
          </a:bodyPr>
          <a:lstStyle/>
          <a:p>
            <a:pPr marL="0" lvl="0" indent="0" algn="r" rtl="0">
              <a:spcBef>
                <a:spcPts val="0"/>
              </a:spcBef>
              <a:spcAft>
                <a:spcPts val="0"/>
              </a:spcAft>
              <a:buNone/>
            </a:pPr>
            <a:r>
              <a:rPr lang="en-BR" sz="800">
                <a:solidFill>
                  <a:schemeClr val="dk1"/>
                </a:solidFill>
                <a:latin typeface="Calibri"/>
                <a:ea typeface="Calibri"/>
                <a:cs typeface="Calibri"/>
                <a:sym typeface="Calibri"/>
              </a:rPr>
              <a:t>fonte:</a:t>
            </a:r>
            <a:r>
              <a:rPr lang="en-BR" sz="100">
                <a:solidFill>
                  <a:schemeClr val="dk1"/>
                </a:solidFill>
                <a:latin typeface="Calibri"/>
                <a:ea typeface="Calibri"/>
                <a:cs typeface="Calibri"/>
                <a:sym typeface="Calibri"/>
              </a:rPr>
              <a:t> </a:t>
            </a:r>
            <a:r>
              <a:rPr lang="en-BR" sz="800">
                <a:solidFill>
                  <a:schemeClr val="dk1"/>
                </a:solidFill>
              </a:rPr>
              <a:t>https://github.com/YurongYou/Monte-Carlo-Path-Tracer</a:t>
            </a:r>
            <a:endParaRPr sz="1000"/>
          </a:p>
        </p:txBody>
      </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80"/>
        <p:cNvGrpSpPr/>
        <p:nvPr/>
      </p:nvGrpSpPr>
      <p:grpSpPr>
        <a:xfrm>
          <a:off x="0" y="0"/>
          <a:ext cx="0" cy="0"/>
          <a:chOff x="0" y="0"/>
          <a:chExt cx="0" cy="0"/>
        </a:xfrm>
      </p:grpSpPr>
      <p:sp>
        <p:nvSpPr>
          <p:cNvPr id="81" name="Google Shape;81;p12"/>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raio de entrada (R) vai ser refratado em um raio (R').</a:t>
            </a:r>
            <a:endParaRPr/>
          </a:p>
          <a:p>
            <a:pPr marL="0" lvl="0" indent="0" algn="l" rtl="0">
              <a:spcBef>
                <a:spcPts val="400"/>
              </a:spcBef>
              <a:spcAft>
                <a:spcPts val="0"/>
              </a:spcAft>
              <a:buNone/>
            </a:pPr>
            <a:r>
              <a:rPr lang="en-BR"/>
              <a:t>Para efetuar os cálculos vamos dividir o raio refratado nos componentes perpendicular e paralelos a normal.</a:t>
            </a:r>
            <a:endParaRPr/>
          </a:p>
        </p:txBody>
      </p:sp>
      <p:sp>
        <p:nvSpPr>
          <p:cNvPr id="82" name="Google Shape;82;p1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83" name="Google Shape;83;p1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60</a:t>
            </a:fld>
            <a:endParaRPr/>
          </a:p>
        </p:txBody>
      </p:sp>
      <p:pic>
        <p:nvPicPr>
          <p:cNvPr id="84" name="Google Shape;84;p12" descr="{&quot;aid&quot;:null,&quot;backgroundColorModified&quot;:false,&quot;font&quot;:{&quot;color&quot;:&quot;#000000&quot;,&quot;size&quot;:33.5,&quot;family&quot;:&quot;Arial&quot;},&quot;type&quot;:&quot;$$&quot;,&quot;backgroundColor&quot;:&quot;#FFFFFF&quot;,&quot;code&quot;:&quot;$$\\mathbf{\\text{R}^{\\prime}}=\\mathbf{\\text{R}_{\\perp}^{\\prime}}+\\mathbf{\\text{R}_{\\parallel}^{\\prime}}$$&quot;,&quot;id&quot;:&quot;2&quot;,&quot;ts&quot;:1635342938762,&quot;cs&quot;:&quot;qlAR6glUQb8bPet13GJRGA==&quot;,&quot;size&quot;:{&quot;width&quot;:325.50000000000006,&quot;height&quot;:66}}"/>
          <p:cNvPicPr preferRelativeResize="0"/>
          <p:nvPr/>
        </p:nvPicPr>
        <p:blipFill>
          <a:blip r:embed="rId3">
            <a:alphaModFix/>
          </a:blip>
          <a:stretch>
            <a:fillRect/>
          </a:stretch>
        </p:blipFill>
        <p:spPr>
          <a:xfrm>
            <a:off x="2986295" y="2008825"/>
            <a:ext cx="2974858" cy="603192"/>
          </a:xfrm>
          <a:prstGeom prst="rect">
            <a:avLst/>
          </a:prstGeom>
          <a:noFill/>
          <a:ln>
            <a:noFill/>
          </a:ln>
        </p:spPr>
      </p:pic>
      <p:sp>
        <p:nvSpPr>
          <p:cNvPr id="85" name="Google Shape;85;p12"/>
          <p:cNvSpPr txBox="1">
            <a:spLocks noGrp="1"/>
          </p:cNvSpPr>
          <p:nvPr>
            <p:ph type="body" idx="1"/>
          </p:nvPr>
        </p:nvSpPr>
        <p:spPr>
          <a:xfrm>
            <a:off x="390550" y="28167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A solução para o R perpendicular e paralelo é:</a:t>
            </a:r>
            <a:endParaRPr/>
          </a:p>
        </p:txBody>
      </p:sp>
      <p:pic>
        <p:nvPicPr>
          <p:cNvPr id="86" name="Google Shape;86;p12" descr="{&quot;font&quot;:{&quot;size&quot;:33.5,&quot;family&quot;:&quot;Arial&quot;,&quot;color&quot;:&quot;#000000&quot;},&quot;type&quot;:&quot;$$&quot;,&quot;backgroundColor&quot;:&quot;#FFFFFF&quot;,&quot;code&quot;:&quot;$$\\mathbf{\\text{R}_{\\perp}^{\\prime}}=\\frac{\\eta}{\\eta^{\\prime}}\\left(\\mathbf{R}+\\cos\\theta \\mathbf{n}\\right)$$&quot;,&quot;backgroundColorModified&quot;:false,&quot;aid&quot;:null,&quot;id&quot;:&quot;2&quot;,&quot;ts&quot;:1635343137427,&quot;cs&quot;:&quot;qwX77rUTRanlx0HFMeSssA==&quot;,&quot;size&quot;:{&quot;width&quot;:489,&quot;height&quot;:106}}"/>
          <p:cNvPicPr preferRelativeResize="0"/>
          <p:nvPr/>
        </p:nvPicPr>
        <p:blipFill>
          <a:blip r:embed="rId4">
            <a:alphaModFix/>
          </a:blip>
          <a:stretch>
            <a:fillRect/>
          </a:stretch>
        </p:blipFill>
        <p:spPr>
          <a:xfrm>
            <a:off x="2270485" y="3411563"/>
            <a:ext cx="4469140" cy="968763"/>
          </a:xfrm>
          <a:prstGeom prst="rect">
            <a:avLst/>
          </a:prstGeom>
          <a:noFill/>
          <a:ln>
            <a:noFill/>
          </a:ln>
        </p:spPr>
      </p:pic>
      <p:pic>
        <p:nvPicPr>
          <p:cNvPr id="87" name="Google Shape;87;p12" descr="{&quot;font&quot;:{&quot;color&quot;:&quot;#000000&quot;,&quot;size&quot;:33.5,&quot;family&quot;:&quot;Arial&quot;},&quot;code&quot;:&quot;$$\\mathbf{\\text{R}_{\\parallel}^{\\prime}}=-{\\sqrt[]{1-\\mathbf{\\left|\\mathbf{R_{\\perp}^{\\prime}}\\right|}^{2}}}\\cdot \\mathbf{n}$$&quot;,&quot;type&quot;:&quot;$$&quot;,&quot;backgroundColorModified&quot;:false,&quot;aid&quot;:null,&quot;id&quot;:&quot;2&quot;,&quot;backgroundColor&quot;:&quot;#FFFFFF&quot;,&quot;ts&quot;:1635343344801,&quot;cs&quot;:&quot;SceWZLi9KNh73tUEL1CIVw==&quot;,&quot;size&quot;:{&quot;width&quot;:516.5,&quot;height&quot;:94.5}}"/>
          <p:cNvPicPr preferRelativeResize="0"/>
          <p:nvPr/>
        </p:nvPicPr>
        <p:blipFill>
          <a:blip r:embed="rId5">
            <a:alphaModFix/>
          </a:blip>
          <a:stretch>
            <a:fillRect/>
          </a:stretch>
        </p:blipFill>
        <p:spPr>
          <a:xfrm>
            <a:off x="2144825" y="4627564"/>
            <a:ext cx="4720472" cy="863661"/>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3"/>
          <p:cNvSpPr txBox="1">
            <a:spLocks noGrp="1"/>
          </p:cNvSpPr>
          <p:nvPr>
            <p:ph type="body" idx="1"/>
          </p:nvPr>
        </p:nvSpPr>
        <p:spPr>
          <a:xfrm>
            <a:off x="390550" y="838982"/>
            <a:ext cx="8428200" cy="1113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Para calcular o valor do cosseno de 𝞱 podemos usar o produto escalar dos vetores. Ou seja:</a:t>
            </a:r>
            <a:endParaRPr/>
          </a:p>
          <a:p>
            <a:pPr marL="0" lvl="0" indent="0" algn="l" rtl="0">
              <a:spcBef>
                <a:spcPts val="400"/>
              </a:spcBef>
              <a:spcAft>
                <a:spcPts val="0"/>
              </a:spcAft>
              <a:buNone/>
            </a:pPr>
            <a:endParaRPr/>
          </a:p>
        </p:txBody>
      </p:sp>
      <p:sp>
        <p:nvSpPr>
          <p:cNvPr id="94" name="Google Shape;94;p1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Determinando o raio refratado</a:t>
            </a:r>
            <a:endParaRPr/>
          </a:p>
        </p:txBody>
      </p:sp>
      <p:sp>
        <p:nvSpPr>
          <p:cNvPr id="95" name="Google Shape;95;p1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61</a:t>
            </a:fld>
            <a:endParaRPr/>
          </a:p>
        </p:txBody>
      </p:sp>
      <p:pic>
        <p:nvPicPr>
          <p:cNvPr id="96" name="Google Shape;96;p13" descr="{&quot;aid&quot;:null,&quot;backgroundColorModified&quot;:false,&quot;font&quot;:{&quot;color&quot;:&quot;#000000&quot;,&quot;size&quot;:32,&quot;family&quot;:&quot;Arial&quot;},&quot;backgroundColor&quot;:&quot;#FFFFFF&quot;,&quot;type&quot;:&quot;$$&quot;,&quot;id&quot;:&quot;2&quot;,&quot;code&quot;:&quot;$$\\mathbf{a}\\cdot \\mathbf{b}=\\left|\\mathbf{a}\\right|\\left|\\mathbf{b}\\right|\\cos\\theta$$&quot;,&quot;ts&quot;:1635343564716,&quot;cs&quot;:&quot;BcWaxeIEtoHetXDGZN8Zzg==&quot;,&quot;size&quot;:{&quot;width&quot;:383.6666666666667,&quot;height&quot;:50.333333333333336}}"/>
          <p:cNvPicPr preferRelativeResize="0"/>
          <p:nvPr/>
        </p:nvPicPr>
        <p:blipFill>
          <a:blip r:embed="rId3">
            <a:alphaModFix/>
          </a:blip>
          <a:stretch>
            <a:fillRect/>
          </a:stretch>
        </p:blipFill>
        <p:spPr>
          <a:xfrm>
            <a:off x="2986295" y="1637585"/>
            <a:ext cx="3654425" cy="479425"/>
          </a:xfrm>
          <a:prstGeom prst="rect">
            <a:avLst/>
          </a:prstGeom>
          <a:noFill/>
          <a:ln>
            <a:noFill/>
          </a:ln>
        </p:spPr>
      </p:pic>
      <p:sp>
        <p:nvSpPr>
          <p:cNvPr id="97" name="Google Shape;97;p13"/>
          <p:cNvSpPr txBox="1">
            <a:spLocks noGrp="1"/>
          </p:cNvSpPr>
          <p:nvPr>
            <p:ph type="body" idx="1"/>
          </p:nvPr>
        </p:nvSpPr>
        <p:spPr>
          <a:xfrm>
            <a:off x="390550" y="2246454"/>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Restringindo </a:t>
            </a:r>
            <a:r>
              <a:rPr lang="en-BR" b="1"/>
              <a:t>a</a:t>
            </a:r>
            <a:r>
              <a:rPr lang="en-BR"/>
              <a:t> e </a:t>
            </a:r>
            <a:r>
              <a:rPr lang="en-BR" b="1"/>
              <a:t>b</a:t>
            </a:r>
            <a:r>
              <a:rPr lang="en-BR"/>
              <a:t> a vetores unitários:</a:t>
            </a:r>
            <a:endParaRPr/>
          </a:p>
        </p:txBody>
      </p:sp>
      <p:pic>
        <p:nvPicPr>
          <p:cNvPr id="98" name="Google Shape;98;p13" descr="{&quot;code&quot;:&quot;$$\\mathbf{\\text{R}_{\\perp}^{\\prime}}=\\frac{\\eta}{\\eta^{\\prime}}\\left(\\mathbf{R}+\\left(-\\mathbf{R}\\cdot \\mathbf{n}\\right)\\mathbf{n}\\right)$$&quot;,&quot;backgroundColorModified&quot;:false,&quot;id&quot;:&quot;2&quot;,&quot;backgroundColor&quot;:&quot;#FFFFFF&quot;,&quot;type&quot;:&quot;$$&quot;,&quot;font&quot;:{&quot;size&quot;:32,&quot;family&quot;:&quot;Arial&quot;,&quot;color&quot;:&quot;#000000&quot;},&quot;aid&quot;:null,&quot;ts&quot;:1635343745037,&quot;cs&quot;:&quot;9Mls4yEYgjS8MK4pLlqaeg==&quot;,&quot;size&quot;:{&quot;width&quot;:557.0000000000001,&quot;height&quot;:101.5}}"/>
          <p:cNvPicPr preferRelativeResize="0"/>
          <p:nvPr/>
        </p:nvPicPr>
        <p:blipFill>
          <a:blip r:embed="rId4">
            <a:alphaModFix/>
          </a:blip>
          <a:stretch>
            <a:fillRect/>
          </a:stretch>
        </p:blipFill>
        <p:spPr>
          <a:xfrm>
            <a:off x="2296110" y="4419923"/>
            <a:ext cx="5305425" cy="966788"/>
          </a:xfrm>
          <a:prstGeom prst="rect">
            <a:avLst/>
          </a:prstGeom>
          <a:noFill/>
          <a:ln>
            <a:noFill/>
          </a:ln>
        </p:spPr>
      </p:pic>
      <p:pic>
        <p:nvPicPr>
          <p:cNvPr id="99" name="Google Shape;99;p13" descr="{&quot;type&quot;:&quot;$$&quot;,&quot;id&quot;:&quot;2&quot;,&quot;code&quot;:&quot;$$\\mathbf{a}\\cdot \\mathbf{b}=\\cos\\theta$$&quot;,&quot;font&quot;:{&quot;family&quot;:&quot;Arial&quot;,&quot;color&quot;:&quot;#000000&quot;,&quot;size&quot;:32},&quot;backgroundColor&quot;:&quot;#FFFFFF&quot;,&quot;backgroundColorModified&quot;:false,&quot;aid&quot;:null,&quot;ts&quot;:1635343645884,&quot;cs&quot;:&quot;k/GhbIwYGHiW52sMYaaJcw==&quot;,&quot;size&quot;:{&quot;width&quot;:259.8,&quot;height&quot;:36}}"/>
          <p:cNvPicPr preferRelativeResize="0"/>
          <p:nvPr/>
        </p:nvPicPr>
        <p:blipFill>
          <a:blip r:embed="rId5">
            <a:alphaModFix/>
          </a:blip>
          <a:stretch>
            <a:fillRect/>
          </a:stretch>
        </p:blipFill>
        <p:spPr>
          <a:xfrm>
            <a:off x="3083583" y="2762460"/>
            <a:ext cx="2474595" cy="342900"/>
          </a:xfrm>
          <a:prstGeom prst="rect">
            <a:avLst/>
          </a:prstGeom>
          <a:noFill/>
          <a:ln>
            <a:noFill/>
          </a:ln>
        </p:spPr>
      </p:pic>
      <p:sp>
        <p:nvSpPr>
          <p:cNvPr id="100" name="Google Shape;100;p13"/>
          <p:cNvSpPr txBox="1">
            <a:spLocks noGrp="1"/>
          </p:cNvSpPr>
          <p:nvPr>
            <p:ph type="body" idx="1"/>
          </p:nvPr>
        </p:nvSpPr>
        <p:spPr>
          <a:xfrm>
            <a:off x="390550" y="3555741"/>
            <a:ext cx="8428200" cy="5160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Dessa forma a componente perpendicular do raio refratado fica:</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129"/>
        <p:cNvGrpSpPr/>
        <p:nvPr/>
      </p:nvGrpSpPr>
      <p:grpSpPr>
        <a:xfrm>
          <a:off x="0" y="0"/>
          <a:ext cx="0" cy="0"/>
          <a:chOff x="0" y="0"/>
          <a:chExt cx="0" cy="0"/>
        </a:xfrm>
      </p:grpSpPr>
      <p:sp>
        <p:nvSpPr>
          <p:cNvPr id="130" name="Google Shape;130;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Esferas de Vidro</a:t>
            </a:r>
            <a:endParaRPr/>
          </a:p>
        </p:txBody>
      </p:sp>
      <p:sp>
        <p:nvSpPr>
          <p:cNvPr id="131" name="Google Shape;131;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62</a:t>
            </a:fld>
            <a:endParaRPr/>
          </a:p>
        </p:txBody>
      </p:sp>
      <p:pic>
        <p:nvPicPr>
          <p:cNvPr id="132" name="Google Shape;132;p17"/>
          <p:cNvPicPr preferRelativeResize="0"/>
          <p:nvPr/>
        </p:nvPicPr>
        <p:blipFill>
          <a:blip r:embed="rId3">
            <a:alphaModFix/>
          </a:blip>
          <a:stretch>
            <a:fillRect/>
          </a:stretch>
        </p:blipFill>
        <p:spPr>
          <a:xfrm>
            <a:off x="616650" y="781559"/>
            <a:ext cx="7910700" cy="4449769"/>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37"/>
        <p:cNvGrpSpPr/>
        <p:nvPr/>
      </p:nvGrpSpPr>
      <p:grpSpPr>
        <a:xfrm>
          <a:off x="0" y="0"/>
          <a:ext cx="0" cy="0"/>
          <a:chOff x="0" y="0"/>
          <a:chExt cx="0" cy="0"/>
        </a:xfrm>
      </p:grpSpPr>
      <p:sp>
        <p:nvSpPr>
          <p:cNvPr id="138" name="Google Shape;138;p1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 Total Internal Reflection</a:t>
            </a:r>
            <a:endParaRPr/>
          </a:p>
        </p:txBody>
      </p:sp>
      <p:sp>
        <p:nvSpPr>
          <p:cNvPr id="139" name="Google Shape;139;p18"/>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Uma situação curiosa pode acontecer quando o raio de luz sai de um meio de maior índice de refração para um índice menor.</a:t>
            </a:r>
            <a:endParaRPr/>
          </a:p>
          <a:p>
            <a:pPr marL="0" lvl="0" indent="0" algn="l" rtl="0">
              <a:spcBef>
                <a:spcPts val="1000"/>
              </a:spcBef>
              <a:spcAft>
                <a:spcPts val="1000"/>
              </a:spcAft>
              <a:buNone/>
            </a:pPr>
            <a:r>
              <a:rPr lang="en-BR"/>
              <a:t>Lembrando que podemos calcular o ângulo do raio refratado:</a:t>
            </a:r>
            <a:endParaRPr/>
          </a:p>
        </p:txBody>
      </p:sp>
      <p:sp>
        <p:nvSpPr>
          <p:cNvPr id="140" name="Google Shape;140;p1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63</a:t>
            </a:fld>
            <a:endParaRPr/>
          </a:p>
        </p:txBody>
      </p:sp>
      <p:pic>
        <p:nvPicPr>
          <p:cNvPr id="141" name="Google Shape;141;p18" descr="{&quot;id&quot;:&quot;1&quot;,&quot;backgroundColor&quot;:&quot;#FFFFFF&quot;,&quot;backgroundColorModified&quot;:false,&quot;type&quot;:&quot;$$&quot;,&quot;font&quot;:{&quot;color&quot;:&quot;#000000&quot;,&quot;size&quot;:28.5,&quot;family&quot;:&quot;Arial&quot;},&quot;aid&quot;:null,&quot;code&quot;:&quot;$$\\sin\\theta^{\\prime}=\\frac{\\eta}{\\eta^{\\prime}}\\cdot\\sin\\theta$$&quot;,&quot;ts&quot;:1635344787185,&quot;cs&quot;:&quot;s0kvNsmh5Mcf9zr0e33uUQ==&quot;,&quot;size&quot;:{&quot;width&quot;:319.75000000000006,&quot;height&quot;:90.25}}"/>
          <p:cNvPicPr preferRelativeResize="0"/>
          <p:nvPr/>
        </p:nvPicPr>
        <p:blipFill>
          <a:blip r:embed="rId3">
            <a:alphaModFix/>
          </a:blip>
          <a:stretch>
            <a:fillRect/>
          </a:stretch>
        </p:blipFill>
        <p:spPr>
          <a:xfrm>
            <a:off x="3049195" y="2122043"/>
            <a:ext cx="3045619" cy="859631"/>
          </a:xfrm>
          <a:prstGeom prst="rect">
            <a:avLst/>
          </a:prstGeom>
          <a:noFill/>
          <a:ln>
            <a:noFill/>
          </a:ln>
        </p:spPr>
      </p:pic>
      <p:sp>
        <p:nvSpPr>
          <p:cNvPr id="142" name="Google Shape;142;p18"/>
          <p:cNvSpPr txBox="1">
            <a:spLocks noGrp="1"/>
          </p:cNvSpPr>
          <p:nvPr>
            <p:ph type="body" idx="1"/>
          </p:nvPr>
        </p:nvSpPr>
        <p:spPr>
          <a:xfrm>
            <a:off x="390550" y="321027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Suponha agora o raio indo do vidro (n=1.5) para o ar (n = 1.0):</a:t>
            </a:r>
            <a:endParaRPr/>
          </a:p>
        </p:txBody>
      </p:sp>
      <p:pic>
        <p:nvPicPr>
          <p:cNvPr id="143" name="Google Shape;143;p18" descr="{&quot;id&quot;:&quot;1&quot;,&quot;backgroundColor&quot;:&quot;#FFFFFF&quot;,&quot;type&quot;:&quot;$$&quot;,&quot;font&quot;:{&quot;size&quot;:28.5,&quot;color&quot;:&quot;#000000&quot;,&quot;family&quot;:&quot;Arial&quot;},&quot;code&quot;:&quot;$$\\sin\\theta^{\\prime}=\\frac{1.5}{1.0}\\cdot\\sin\\theta$$&quot;,&quot;aid&quot;:null,&quot;backgroundColorModified&quot;:false,&quot;ts&quot;:1635344897703,&quot;cs&quot;:&quot;n/zhYeAb5sg94sGrH+TH7A==&quot;,&quot;size&quot;:{&quot;width&quot;:343.75000000000006,&quot;height&quot;:91.5}}"/>
          <p:cNvPicPr preferRelativeResize="0"/>
          <p:nvPr/>
        </p:nvPicPr>
        <p:blipFill>
          <a:blip r:embed="rId4">
            <a:alphaModFix/>
          </a:blip>
          <a:stretch>
            <a:fillRect/>
          </a:stretch>
        </p:blipFill>
        <p:spPr>
          <a:xfrm>
            <a:off x="3081832" y="3846514"/>
            <a:ext cx="3274219" cy="871538"/>
          </a:xfrm>
          <a:prstGeom prst="rect">
            <a:avLst/>
          </a:prstGeom>
          <a:noFill/>
          <a:ln>
            <a:noFill/>
          </a:ln>
        </p:spPr>
      </p:pic>
      <p:sp>
        <p:nvSpPr>
          <p:cNvPr id="144" name="Google Shape;144;p18"/>
          <p:cNvSpPr txBox="1">
            <a:spLocks noGrp="1"/>
          </p:cNvSpPr>
          <p:nvPr>
            <p:ph type="body" idx="1"/>
          </p:nvPr>
        </p:nvSpPr>
        <p:spPr>
          <a:xfrm>
            <a:off x="323950" y="4976025"/>
            <a:ext cx="8561400" cy="5871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Você vê algum problema?</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Reflexão Total Interna / Total Internal Reflection</a:t>
            </a:r>
            <a:endParaRPr/>
          </a:p>
        </p:txBody>
      </p:sp>
      <p:sp>
        <p:nvSpPr>
          <p:cNvPr id="151" name="Google Shape;151;p19"/>
          <p:cNvSpPr txBox="1">
            <a:spLocks noGrp="1"/>
          </p:cNvSpPr>
          <p:nvPr>
            <p:ph type="body" idx="1"/>
          </p:nvPr>
        </p:nvSpPr>
        <p:spPr>
          <a:xfrm>
            <a:off x="390550" y="838982"/>
            <a:ext cx="8428200" cy="12669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 valor de seno 𝞱 não pode ser maior que 1, e conforme a incidência o ângulo a fórmula pode ficar sem solução.</a:t>
            </a:r>
            <a:endParaRPr/>
          </a:p>
        </p:txBody>
      </p:sp>
      <p:sp>
        <p:nvSpPr>
          <p:cNvPr id="152" name="Google Shape;152;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64</a:t>
            </a:fld>
            <a:endParaRPr/>
          </a:p>
        </p:txBody>
      </p:sp>
      <p:sp>
        <p:nvSpPr>
          <p:cNvPr id="153" name="Google Shape;153;p19"/>
          <p:cNvSpPr txBox="1">
            <a:spLocks noGrp="1"/>
          </p:cNvSpPr>
          <p:nvPr>
            <p:ph type="body" idx="1"/>
          </p:nvPr>
        </p:nvSpPr>
        <p:spPr>
          <a:xfrm>
            <a:off x="390550" y="32102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Ou seja, se a razão dos índices de refração vezes o seno 𝞱 for maior que 1, o que acontece na verdade é uma reflexão. </a:t>
            </a:r>
            <a:endParaRPr/>
          </a:p>
        </p:txBody>
      </p:sp>
      <p:pic>
        <p:nvPicPr>
          <p:cNvPr id="154" name="Google Shape;154;p19" descr="{&quot;backgroundColor&quot;:&quot;#FFFFFF&quot;,&quot;aid&quot;:null,&quot;backgroundColorModified&quot;:false,&quot;type&quot;:&quot;$$&quot;,&quot;id&quot;:&quot;1&quot;,&quot;font&quot;:{&quot;family&quot;:&quot;Arial&quot;,&quot;color&quot;:&quot;#000000&quot;,&quot;size&quot;:28.5},&quot;code&quot;:&quot;$$\\frac{1.5}{1.0}\\cdot\\sin\\theta&gt;1\\,\\,?????$$&quot;,&quot;ts&quot;:1635348469348,&quot;cs&quot;:&quot;E30dc4l5A3fRjzd7XZJFUQ==&quot;,&quot;size&quot;:{&quot;width&quot;:386,&quot;height&quot;:91.66666666666667}}"/>
          <p:cNvPicPr preferRelativeResize="0"/>
          <p:nvPr/>
        </p:nvPicPr>
        <p:blipFill>
          <a:blip r:embed="rId3">
            <a:alphaModFix/>
          </a:blip>
          <a:stretch>
            <a:fillRect/>
          </a:stretch>
        </p:blipFill>
        <p:spPr>
          <a:xfrm>
            <a:off x="2661170" y="1774930"/>
            <a:ext cx="3676650" cy="8731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senos e cossenos</a:t>
            </a:r>
            <a:endParaRPr/>
          </a:p>
        </p:txBody>
      </p:sp>
      <p:sp>
        <p:nvSpPr>
          <p:cNvPr id="161" name="Google Shape;161;p20"/>
          <p:cNvSpPr txBox="1">
            <a:spLocks noGrp="1"/>
          </p:cNvSpPr>
          <p:nvPr>
            <p:ph type="body" idx="1"/>
          </p:nvPr>
        </p:nvSpPr>
        <p:spPr>
          <a:xfrm>
            <a:off x="390550" y="838975"/>
            <a:ext cx="8621100" cy="1266900"/>
          </a:xfrm>
          <a:prstGeom prst="rect">
            <a:avLst/>
          </a:prstGeom>
        </p:spPr>
        <p:txBody>
          <a:bodyPr spcFirstLastPara="1" wrap="square" lIns="91425" tIns="45700" rIns="91425" bIns="45700" anchor="t" anchorCtr="0">
            <a:normAutofit lnSpcReduction="10000"/>
          </a:bodyPr>
          <a:lstStyle/>
          <a:p>
            <a:pPr marL="0" lvl="0" indent="0" algn="l" rtl="0">
              <a:spcBef>
                <a:spcPts val="400"/>
              </a:spcBef>
              <a:spcAft>
                <a:spcPts val="0"/>
              </a:spcAft>
              <a:buNone/>
            </a:pPr>
            <a:r>
              <a:rPr lang="en-BR"/>
              <a:t>Precisamos achar a razão dos índices de refração vezes o seno 𝞱 </a:t>
            </a:r>
            <a:endParaRPr/>
          </a:p>
          <a:p>
            <a:pPr marL="0" lvl="0" indent="0" algn="l" rtl="0">
              <a:spcBef>
                <a:spcPts val="1000"/>
              </a:spcBef>
              <a:spcAft>
                <a:spcPts val="1000"/>
              </a:spcAft>
              <a:buNone/>
            </a:pPr>
            <a:r>
              <a:rPr lang="en-BR"/>
              <a:t>Para isso vamos fazer algumas contas. Os índices de refração são dados, e o cosseno 𝞱 pode ser calculado pelo produto escalar.</a:t>
            </a:r>
            <a:endParaRPr/>
          </a:p>
        </p:txBody>
      </p:sp>
      <p:sp>
        <p:nvSpPr>
          <p:cNvPr id="162" name="Google Shape;162;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65</a:t>
            </a:fld>
            <a:endParaRPr/>
          </a:p>
        </p:txBody>
      </p:sp>
      <p:sp>
        <p:nvSpPr>
          <p:cNvPr id="163" name="Google Shape;163;p20"/>
          <p:cNvSpPr txBox="1">
            <a:spLocks noGrp="1"/>
          </p:cNvSpPr>
          <p:nvPr>
            <p:ph type="body" idx="1"/>
          </p:nvPr>
        </p:nvSpPr>
        <p:spPr>
          <a:xfrm>
            <a:off x="420400" y="3697175"/>
            <a:ext cx="8561400" cy="1080600"/>
          </a:xfrm>
          <a:prstGeom prst="rect">
            <a:avLst/>
          </a:prstGeom>
        </p:spPr>
        <p:txBody>
          <a:bodyPr spcFirstLastPara="1" wrap="square" lIns="91425" tIns="45700" rIns="91425" bIns="45700" anchor="t" anchorCtr="0">
            <a:normAutofit/>
          </a:bodyPr>
          <a:lstStyle/>
          <a:p>
            <a:pPr marL="0" lvl="0" indent="0" algn="l" rtl="0">
              <a:spcBef>
                <a:spcPts val="400"/>
              </a:spcBef>
              <a:spcAft>
                <a:spcPts val="1000"/>
              </a:spcAft>
              <a:buNone/>
            </a:pPr>
            <a:r>
              <a:rPr lang="en-BR"/>
              <a:t>E o cosseno temos como:</a:t>
            </a:r>
            <a:endParaRPr/>
          </a:p>
        </p:txBody>
      </p:sp>
      <p:pic>
        <p:nvPicPr>
          <p:cNvPr id="164" name="Google Shape;164;p20" descr="{&quot;code&quot;:&quot;$$\\sin^{2}\\theta\\,+\\cos^{2}\\theta=1$$&quot;,&quot;id&quot;:&quot;1&quot;,&quot;aid&quot;:null,&quot;font&quot;:{&quot;color&quot;:&quot;#000000&quot;,&quot;family&quot;:&quot;Arial&quot;,&quot;size&quot;:28.5},&quot;backgroundColorModified&quot;:false,&quot;backgroundColor&quot;:&quot;#FFFFFF&quot;,&quot;type&quot;:&quot;$$&quot;,&quot;ts&quot;:1635349093163,&quot;cs&quot;:&quot;bNyKJXhBUZKXvLNtJjHIVw==&quot;,&quot;size&quot;:{&quot;width&quot;:346.3333333333333,&quot;height&quot;:43.333333333333336}}"/>
          <p:cNvPicPr preferRelativeResize="0"/>
          <p:nvPr/>
        </p:nvPicPr>
        <p:blipFill>
          <a:blip r:embed="rId3">
            <a:alphaModFix/>
          </a:blip>
          <a:stretch>
            <a:fillRect/>
          </a:stretch>
        </p:blipFill>
        <p:spPr>
          <a:xfrm>
            <a:off x="2661170" y="2105880"/>
            <a:ext cx="3298825" cy="412750"/>
          </a:xfrm>
          <a:prstGeom prst="rect">
            <a:avLst/>
          </a:prstGeom>
          <a:noFill/>
          <a:ln>
            <a:noFill/>
          </a:ln>
        </p:spPr>
      </p:pic>
      <p:pic>
        <p:nvPicPr>
          <p:cNvPr id="165" name="Google Shape;165;p20" descr="{&quot;type&quot;:&quot;$$&quot;,&quot;aid&quot;:null,&quot;font&quot;:{&quot;size&quot;:28.5,&quot;color&quot;:&quot;#000000&quot;,&quot;family&quot;:&quot;Arial&quot;},&quot;backgroundColor&quot;:&quot;#FFFFFF&quot;,&quot;id&quot;:&quot;1&quot;,&quot;backgroundColorModified&quot;:false,&quot;code&quot;:&quot;$$\\sin\\theta\\,={\\sqrt[]{1-\\cos^{2}\\theta}}$$&quot;,&quot;ts&quot;:1635349140470,&quot;cs&quot;:&quot;TuzfrxKOA5+2Krhk7Dwruw==&quot;,&quot;size&quot;:{&quot;width&quot;:377,&quot;height&quot;:53.666666666666664}}"/>
          <p:cNvPicPr preferRelativeResize="0"/>
          <p:nvPr/>
        </p:nvPicPr>
        <p:blipFill>
          <a:blip r:embed="rId4">
            <a:alphaModFix/>
          </a:blip>
          <a:stretch>
            <a:fillRect/>
          </a:stretch>
        </p:blipFill>
        <p:spPr>
          <a:xfrm>
            <a:off x="2515130" y="2714280"/>
            <a:ext cx="3590925" cy="511175"/>
          </a:xfrm>
          <a:prstGeom prst="rect">
            <a:avLst/>
          </a:prstGeom>
          <a:noFill/>
          <a:ln>
            <a:noFill/>
          </a:ln>
        </p:spPr>
      </p:pic>
      <p:pic>
        <p:nvPicPr>
          <p:cNvPr id="166" name="Google Shape;166;p20" descr="{&quot;aid&quot;:null,&quot;code&quot;:&quot;$$\\cos\\theta\\,=\\,\\mathbf{R}\\cdot \\mathbf{n}$$&quot;,&quot;font&quot;:{&quot;family&quot;:&quot;Arial&quot;,&quot;size&quot;:28.5,&quot;color&quot;:&quot;#000000&quot;},&quot;id&quot;:&quot;3&quot;,&quot;backgroundColorModified&quot;:false,&quot;type&quot;:&quot;$$&quot;,&quot;backgroundColor&quot;:&quot;#FFFFFF&quot;,&quot;ts&quot;:1635349208642,&quot;cs&quot;:&quot;mtJeAJ+pLOvQn58IMJ3Dyw==&quot;,&quot;size&quot;:{&quot;width&quot;:259.40000000000003,&quot;height&quot;:32}}"/>
          <p:cNvPicPr preferRelativeResize="0"/>
          <p:nvPr/>
        </p:nvPicPr>
        <p:blipFill>
          <a:blip r:embed="rId5">
            <a:alphaModFix/>
          </a:blip>
          <a:stretch>
            <a:fillRect/>
          </a:stretch>
        </p:blipFill>
        <p:spPr>
          <a:xfrm>
            <a:off x="3121025" y="4197675"/>
            <a:ext cx="2901950" cy="35800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187"/>
        <p:cNvGrpSpPr/>
        <p:nvPr/>
      </p:nvGrpSpPr>
      <p:grpSpPr>
        <a:xfrm>
          <a:off x="0" y="0"/>
          <a:ext cx="0" cy="0"/>
          <a:chOff x="0" y="0"/>
          <a:chExt cx="0" cy="0"/>
        </a:xfrm>
      </p:grpSpPr>
      <p:sp>
        <p:nvSpPr>
          <p:cNvPr id="188" name="Google Shape;188;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novos materiais</a:t>
            </a:r>
            <a:endParaRPr/>
          </a:p>
        </p:txBody>
      </p:sp>
      <p:sp>
        <p:nvSpPr>
          <p:cNvPr id="189" name="Google Shape;189;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66</a:t>
            </a:fld>
            <a:endParaRPr/>
          </a:p>
        </p:txBody>
      </p:sp>
      <p:pic>
        <p:nvPicPr>
          <p:cNvPr id="190" name="Google Shape;190;p23"/>
          <p:cNvPicPr preferRelativeResize="0"/>
          <p:nvPr/>
        </p:nvPicPr>
        <p:blipFill>
          <a:blip r:embed="rId3">
            <a:alphaModFix/>
          </a:blip>
          <a:stretch>
            <a:fillRect/>
          </a:stretch>
        </p:blipFill>
        <p:spPr>
          <a:xfrm>
            <a:off x="590950" y="791509"/>
            <a:ext cx="7962100" cy="44786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2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Aproximação de Schlick</a:t>
            </a:r>
            <a:endParaRPr/>
          </a:p>
        </p:txBody>
      </p:sp>
      <p:sp>
        <p:nvSpPr>
          <p:cNvPr id="197" name="Google Shape;197;p24"/>
          <p:cNvSpPr txBox="1">
            <a:spLocks noGrp="1"/>
          </p:cNvSpPr>
          <p:nvPr>
            <p:ph type="body" idx="1"/>
          </p:nvPr>
        </p:nvSpPr>
        <p:spPr>
          <a:xfrm>
            <a:off x="390550" y="838984"/>
            <a:ext cx="8428200" cy="570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Permite calcular o coeficiente de reflexão: </a:t>
            </a:r>
            <a:endParaRPr/>
          </a:p>
        </p:txBody>
      </p:sp>
      <p:sp>
        <p:nvSpPr>
          <p:cNvPr id="198" name="Google Shape;198;p2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67</a:t>
            </a:fld>
            <a:endParaRPr/>
          </a:p>
        </p:txBody>
      </p:sp>
      <p:pic>
        <p:nvPicPr>
          <p:cNvPr id="199" name="Google Shape;199;p24"/>
          <p:cNvPicPr preferRelativeResize="0"/>
          <p:nvPr/>
        </p:nvPicPr>
        <p:blipFill>
          <a:blip r:embed="rId3">
            <a:alphaModFix/>
          </a:blip>
          <a:stretch>
            <a:fillRect/>
          </a:stretch>
        </p:blipFill>
        <p:spPr>
          <a:xfrm>
            <a:off x="474899" y="1593899"/>
            <a:ext cx="4764075" cy="2108150"/>
          </a:xfrm>
          <a:prstGeom prst="rect">
            <a:avLst/>
          </a:prstGeom>
          <a:noFill/>
          <a:ln>
            <a:noFill/>
          </a:ln>
        </p:spPr>
      </p:pic>
      <p:pic>
        <p:nvPicPr>
          <p:cNvPr id="200" name="Google Shape;200;p24"/>
          <p:cNvPicPr preferRelativeResize="0"/>
          <p:nvPr/>
        </p:nvPicPr>
        <p:blipFill>
          <a:blip r:embed="rId4">
            <a:alphaModFix/>
          </a:blip>
          <a:stretch>
            <a:fillRect/>
          </a:stretch>
        </p:blipFill>
        <p:spPr>
          <a:xfrm>
            <a:off x="4200825" y="3111600"/>
            <a:ext cx="4533825" cy="198895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2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das reflexões atualizadas</a:t>
            </a:r>
            <a:endParaRPr/>
          </a:p>
        </p:txBody>
      </p:sp>
      <p:sp>
        <p:nvSpPr>
          <p:cNvPr id="223" name="Google Shape;223;p2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68</a:t>
            </a:fld>
            <a:endParaRPr/>
          </a:p>
        </p:txBody>
      </p:sp>
      <p:pic>
        <p:nvPicPr>
          <p:cNvPr id="224" name="Google Shape;224;p27"/>
          <p:cNvPicPr preferRelativeResize="0"/>
          <p:nvPr/>
        </p:nvPicPr>
        <p:blipFill>
          <a:blip r:embed="rId3">
            <a:alphaModFix/>
          </a:blip>
          <a:stretch>
            <a:fillRect/>
          </a:stretch>
        </p:blipFill>
        <p:spPr>
          <a:xfrm>
            <a:off x="627300" y="782134"/>
            <a:ext cx="7934100" cy="446292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uma câmera</a:t>
            </a:r>
            <a:endParaRPr/>
          </a:p>
        </p:txBody>
      </p:sp>
      <p:sp>
        <p:nvSpPr>
          <p:cNvPr id="231" name="Google Shape;231;p28"/>
          <p:cNvSpPr txBox="1">
            <a:spLocks noGrp="1"/>
          </p:cNvSpPr>
          <p:nvPr>
            <p:ph type="body" idx="1"/>
          </p:nvPr>
        </p:nvSpPr>
        <p:spPr>
          <a:xfrm>
            <a:off x="390550" y="838983"/>
            <a:ext cx="8428200" cy="808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Vamos preparar uma câmera que possamos definir o ângulo de abertura vertical (vfov) e a razão de aspecto.</a:t>
            </a:r>
            <a:endParaRPr/>
          </a:p>
        </p:txBody>
      </p:sp>
      <p:sp>
        <p:nvSpPr>
          <p:cNvPr id="232" name="Google Shape;232;p2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69</a:t>
            </a:fld>
            <a:endParaRPr/>
          </a:p>
        </p:txBody>
      </p:sp>
      <p:pic>
        <p:nvPicPr>
          <p:cNvPr id="233" name="Google Shape;233;p28"/>
          <p:cNvPicPr preferRelativeResize="0"/>
          <p:nvPr/>
        </p:nvPicPr>
        <p:blipFill>
          <a:blip r:embed="rId3">
            <a:alphaModFix/>
          </a:blip>
          <a:stretch>
            <a:fillRect/>
          </a:stretch>
        </p:blipFill>
        <p:spPr>
          <a:xfrm>
            <a:off x="1407175" y="1869288"/>
            <a:ext cx="3267075" cy="3305175"/>
          </a:xfrm>
          <a:prstGeom prst="rect">
            <a:avLst/>
          </a:prstGeom>
          <a:noFill/>
          <a:ln>
            <a:noFill/>
          </a:ln>
        </p:spPr>
      </p:pic>
      <p:pic>
        <p:nvPicPr>
          <p:cNvPr id="234" name="Google Shape;234;p28" descr="{&quot;id&quot;:&quot;4&quot;,&quot;backgroundColorModified&quot;:null,&quot;code&quot;:&quot;$$h=\\tan\\left(\\frac{\\theta}{2}\\right)$$&quot;,&quot;font&quot;:{&quot;color&quot;:&quot;#000000&quot;,&quot;family&quot;:&quot;Arial&quot;,&quot;size&quot;:12},&quot;backgroundColor&quot;:&quot;#FFFFFF&quot;,&quot;aid&quot;:null,&quot;type&quot;:&quot;$$&quot;,&quot;ts&quot;:1635356701439,&quot;cs&quot;:&quot;vs/DH/j+9rOJ2cmVb9y9PA==&quot;,&quot;size&quot;:{&quot;width&quot;:106.66666666666667,&quot;height&quot;:45}}"/>
          <p:cNvPicPr preferRelativeResize="0"/>
          <p:nvPr/>
        </p:nvPicPr>
        <p:blipFill>
          <a:blip r:embed="rId4">
            <a:alphaModFix/>
          </a:blip>
          <a:stretch>
            <a:fillRect/>
          </a:stretch>
        </p:blipFill>
        <p:spPr>
          <a:xfrm>
            <a:off x="6106225" y="2870775"/>
            <a:ext cx="2108925" cy="8897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Segundo Projeto</a:t>
            </a:r>
            <a:endParaRPr/>
          </a:p>
        </p:txBody>
      </p:sp>
      <p:sp>
        <p:nvSpPr>
          <p:cNvPr id="102" name="Google Shape;102;p14"/>
          <p:cNvSpPr txBox="1">
            <a:spLocks noGrp="1"/>
          </p:cNvSpPr>
          <p:nvPr>
            <p:ph type="body" idx="1"/>
          </p:nvPr>
        </p:nvSpPr>
        <p:spPr>
          <a:xfrm>
            <a:off x="390550" y="838983"/>
            <a:ext cx="8428200" cy="8553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Vocês irão desenvolver um Path Tracer baseado na proposta do livro texto e farão depois uma série de melhorias.</a:t>
            </a:r>
            <a:endParaRPr/>
          </a:p>
        </p:txBody>
      </p:sp>
      <p:sp>
        <p:nvSpPr>
          <p:cNvPr id="103" name="Google Shape;103;p1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a:t>
            </a:fld>
            <a:endParaRPr/>
          </a:p>
        </p:txBody>
      </p:sp>
      <p:pic>
        <p:nvPicPr>
          <p:cNvPr id="104" name="Google Shape;104;p14"/>
          <p:cNvPicPr preferRelativeResize="0"/>
          <p:nvPr/>
        </p:nvPicPr>
        <p:blipFill>
          <a:blip r:embed="rId3">
            <a:alphaModFix/>
          </a:blip>
          <a:stretch>
            <a:fillRect/>
          </a:stretch>
        </p:blipFill>
        <p:spPr>
          <a:xfrm>
            <a:off x="1446313" y="1647425"/>
            <a:ext cx="5703924" cy="3802626"/>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3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câmera</a:t>
            </a:r>
            <a:endParaRPr/>
          </a:p>
        </p:txBody>
      </p:sp>
      <p:sp>
        <p:nvSpPr>
          <p:cNvPr id="257" name="Google Shape;257;p3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70</a:t>
            </a:fld>
            <a:endParaRPr/>
          </a:p>
        </p:txBody>
      </p:sp>
      <p:pic>
        <p:nvPicPr>
          <p:cNvPr id="258" name="Google Shape;258;p31"/>
          <p:cNvPicPr preferRelativeResize="0"/>
          <p:nvPr/>
        </p:nvPicPr>
        <p:blipFill>
          <a:blip r:embed="rId3">
            <a:alphaModFix/>
          </a:blip>
          <a:stretch>
            <a:fillRect/>
          </a:stretch>
        </p:blipFill>
        <p:spPr>
          <a:xfrm>
            <a:off x="627300" y="782134"/>
            <a:ext cx="7975750" cy="4486350"/>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3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Posicionando e orientando a câmara</a:t>
            </a:r>
            <a:endParaRPr/>
          </a:p>
        </p:txBody>
      </p:sp>
      <p:sp>
        <p:nvSpPr>
          <p:cNvPr id="265" name="Google Shape;265;p3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Você vai precisar definir a posição do ponto de vista, o ponto que está olhando (onde na prática interessa a direção) e uma possível rotação neste eixo.</a:t>
            </a:r>
            <a:endParaRPr/>
          </a:p>
        </p:txBody>
      </p:sp>
      <p:sp>
        <p:nvSpPr>
          <p:cNvPr id="266" name="Google Shape;266;p3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71</a:t>
            </a:fld>
            <a:endParaRPr/>
          </a:p>
        </p:txBody>
      </p:sp>
      <p:pic>
        <p:nvPicPr>
          <p:cNvPr id="267" name="Google Shape;267;p32"/>
          <p:cNvPicPr preferRelativeResize="0"/>
          <p:nvPr/>
        </p:nvPicPr>
        <p:blipFill>
          <a:blip r:embed="rId3">
            <a:alphaModFix/>
          </a:blip>
          <a:stretch>
            <a:fillRect/>
          </a:stretch>
        </p:blipFill>
        <p:spPr>
          <a:xfrm>
            <a:off x="1088850" y="1933100"/>
            <a:ext cx="7190476" cy="35952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3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Base ortonormal da câmera</a:t>
            </a:r>
            <a:endParaRPr/>
          </a:p>
        </p:txBody>
      </p:sp>
      <p:sp>
        <p:nvSpPr>
          <p:cNvPr id="274" name="Google Shape;274;p33"/>
          <p:cNvSpPr txBox="1">
            <a:spLocks noGrp="1"/>
          </p:cNvSpPr>
          <p:nvPr>
            <p:ph type="body" idx="1"/>
          </p:nvPr>
        </p:nvSpPr>
        <p:spPr>
          <a:xfrm>
            <a:off x="390550" y="838983"/>
            <a:ext cx="8428200" cy="1094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Uma forma de controlar a orientação da câmera é com um vetor apontando para cima (view up). Depois fazer os ajustes para se obter uma base ortonormal.</a:t>
            </a:r>
            <a:endParaRPr/>
          </a:p>
        </p:txBody>
      </p:sp>
      <p:sp>
        <p:nvSpPr>
          <p:cNvPr id="275" name="Google Shape;275;p3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72</a:t>
            </a:fld>
            <a:endParaRPr/>
          </a:p>
        </p:txBody>
      </p:sp>
      <p:pic>
        <p:nvPicPr>
          <p:cNvPr id="276" name="Google Shape;276;p33"/>
          <p:cNvPicPr preferRelativeResize="0"/>
          <p:nvPr/>
        </p:nvPicPr>
        <p:blipFill>
          <a:blip r:embed="rId3">
            <a:alphaModFix/>
          </a:blip>
          <a:stretch>
            <a:fillRect/>
          </a:stretch>
        </p:blipFill>
        <p:spPr>
          <a:xfrm>
            <a:off x="474900" y="2142325"/>
            <a:ext cx="8428199" cy="2380824"/>
          </a:xfrm>
          <a:prstGeom prst="rect">
            <a:avLst/>
          </a:prstGeom>
          <a:noFill/>
          <a:ln>
            <a:noFill/>
          </a:ln>
        </p:spPr>
      </p:pic>
      <p:sp>
        <p:nvSpPr>
          <p:cNvPr id="277" name="Google Shape;277;p33"/>
          <p:cNvSpPr txBox="1"/>
          <p:nvPr/>
        </p:nvSpPr>
        <p:spPr>
          <a:xfrm>
            <a:off x="4949275" y="4849650"/>
            <a:ext cx="3000000" cy="384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BR" sz="1300" b="1">
                <a:solidFill>
                  <a:schemeClr val="dk1"/>
                </a:solidFill>
                <a:latin typeface="Calibri"/>
                <a:ea typeface="Calibri"/>
                <a:cs typeface="Calibri"/>
                <a:sym typeface="Calibri"/>
              </a:rPr>
              <a:t>vup, v e w estão no mesmo plano.</a:t>
            </a:r>
            <a:endParaRPr sz="1500" b="1"/>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298"/>
        <p:cNvGrpSpPr/>
        <p:nvPr/>
      </p:nvGrpSpPr>
      <p:grpSpPr>
        <a:xfrm>
          <a:off x="0" y="0"/>
          <a:ext cx="0" cy="0"/>
          <a:chOff x="0" y="0"/>
          <a:chExt cx="0" cy="0"/>
        </a:xfrm>
      </p:grpSpPr>
      <p:sp>
        <p:nvSpPr>
          <p:cNvPr id="299" name="Google Shape;299;p3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nova nova câmera</a:t>
            </a:r>
            <a:endParaRPr/>
          </a:p>
        </p:txBody>
      </p:sp>
      <p:sp>
        <p:nvSpPr>
          <p:cNvPr id="300" name="Google Shape;300;p3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73</a:t>
            </a:fld>
            <a:endParaRPr/>
          </a:p>
        </p:txBody>
      </p:sp>
      <p:pic>
        <p:nvPicPr>
          <p:cNvPr id="301" name="Google Shape;301;p36"/>
          <p:cNvPicPr preferRelativeResize="0"/>
          <p:nvPr/>
        </p:nvPicPr>
        <p:blipFill>
          <a:blip r:embed="rId3">
            <a:alphaModFix/>
          </a:blip>
          <a:stretch>
            <a:fillRect/>
          </a:stretch>
        </p:blipFill>
        <p:spPr>
          <a:xfrm>
            <a:off x="489650" y="951175"/>
            <a:ext cx="7866000" cy="4424613"/>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306"/>
        <p:cNvGrpSpPr/>
        <p:nvPr/>
      </p:nvGrpSpPr>
      <p:grpSpPr>
        <a:xfrm>
          <a:off x="0" y="0"/>
          <a:ext cx="0" cy="0"/>
          <a:chOff x="0" y="0"/>
          <a:chExt cx="0" cy="0"/>
        </a:xfrm>
      </p:grpSpPr>
      <p:sp>
        <p:nvSpPr>
          <p:cNvPr id="307" name="Google Shape;307;p3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Fazendo um zoom</a:t>
            </a:r>
            <a:endParaRPr/>
          </a:p>
        </p:txBody>
      </p:sp>
      <p:sp>
        <p:nvSpPr>
          <p:cNvPr id="308" name="Google Shape;308;p3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74</a:t>
            </a:fld>
            <a:endParaRPr/>
          </a:p>
        </p:txBody>
      </p:sp>
      <p:pic>
        <p:nvPicPr>
          <p:cNvPr id="309" name="Google Shape;309;p37"/>
          <p:cNvPicPr preferRelativeResize="0"/>
          <p:nvPr/>
        </p:nvPicPr>
        <p:blipFill>
          <a:blip r:embed="rId3">
            <a:alphaModFix/>
          </a:blip>
          <a:stretch>
            <a:fillRect/>
          </a:stretch>
        </p:blipFill>
        <p:spPr>
          <a:xfrm>
            <a:off x="489650" y="951175"/>
            <a:ext cx="7866000" cy="4424625"/>
          </a:xfrm>
          <a:prstGeom prst="rect">
            <a:avLst/>
          </a:prstGeom>
          <a:noFill/>
          <a:ln>
            <a:noFill/>
          </a:ln>
        </p:spPr>
      </p:pic>
      <p:sp>
        <p:nvSpPr>
          <p:cNvPr id="310" name="Google Shape;310;p37"/>
          <p:cNvSpPr txBox="1"/>
          <p:nvPr/>
        </p:nvSpPr>
        <p:spPr>
          <a:xfrm>
            <a:off x="163850" y="616073"/>
            <a:ext cx="8512500" cy="223800"/>
          </a:xfrm>
          <a:prstGeom prst="rect">
            <a:avLst/>
          </a:prstGeom>
          <a:solidFill>
            <a:srgbClr val="E4E4E0"/>
          </a:solidFill>
          <a:ln>
            <a:noFill/>
          </a:ln>
        </p:spPr>
        <p:txBody>
          <a:bodyPr spcFirstLastPara="1" wrap="square" lIns="91425" tIns="18000" rIns="91425" bIns="36000" anchor="t" anchorCtr="0">
            <a:spAutoFit/>
          </a:bodyPr>
          <a:lstStyle/>
          <a:p>
            <a:pPr marL="0" lvl="0" indent="0" algn="l" rtl="0">
              <a:lnSpc>
                <a:spcPct val="150000"/>
              </a:lnSpc>
              <a:spcBef>
                <a:spcPts val="0"/>
              </a:spcBef>
              <a:spcAft>
                <a:spcPts val="0"/>
              </a:spcAft>
              <a:buClr>
                <a:schemeClr val="dk1"/>
              </a:buClr>
              <a:buSzPts val="1100"/>
              <a:buFont typeface="Arial"/>
              <a:buNone/>
            </a:pPr>
            <a:r>
              <a:rPr lang="en-BR" sz="1100" b="1">
                <a:solidFill>
                  <a:srgbClr val="267F99"/>
                </a:solidFill>
                <a:latin typeface="Courier New"/>
                <a:ea typeface="Courier New"/>
                <a:cs typeface="Courier New"/>
                <a:sym typeface="Courier New"/>
              </a:rPr>
              <a:t>camera</a:t>
            </a:r>
            <a:r>
              <a:rPr lang="en-BR" sz="1100" b="1">
                <a:solidFill>
                  <a:schemeClr val="dk1"/>
                </a:solidFill>
                <a:latin typeface="Courier New"/>
                <a:ea typeface="Courier New"/>
                <a:cs typeface="Courier New"/>
                <a:sym typeface="Courier New"/>
              </a:rPr>
              <a:t> </a:t>
            </a:r>
            <a:r>
              <a:rPr lang="en-BR" sz="1100" b="1">
                <a:solidFill>
                  <a:srgbClr val="001080"/>
                </a:solidFill>
                <a:latin typeface="Courier New"/>
                <a:ea typeface="Courier New"/>
                <a:cs typeface="Courier New"/>
                <a:sym typeface="Courier New"/>
              </a:rPr>
              <a:t>cam</a:t>
            </a:r>
            <a:r>
              <a:rPr lang="en-BR" sz="1100" b="1">
                <a:solidFill>
                  <a:schemeClr val="dk1"/>
                </a:solidFill>
                <a:latin typeface="Courier New"/>
                <a:ea typeface="Courier New"/>
                <a:cs typeface="Courier New"/>
                <a:sym typeface="Courier New"/>
              </a:rPr>
              <a:t>(</a:t>
            </a:r>
            <a:r>
              <a:rPr lang="en-BR" sz="1100" b="1">
                <a:solidFill>
                  <a:srgbClr val="267F99"/>
                </a:solidFill>
                <a:latin typeface="Courier New"/>
                <a:ea typeface="Courier New"/>
                <a:cs typeface="Courier New"/>
                <a:sym typeface="Courier New"/>
              </a:rPr>
              <a:t>point3</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2</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2</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1</a:t>
            </a:r>
            <a:r>
              <a:rPr lang="en-BR" sz="1100" b="1">
                <a:solidFill>
                  <a:schemeClr val="dk1"/>
                </a:solidFill>
                <a:latin typeface="Courier New"/>
                <a:ea typeface="Courier New"/>
                <a:cs typeface="Courier New"/>
                <a:sym typeface="Courier New"/>
              </a:rPr>
              <a:t>), </a:t>
            </a:r>
            <a:r>
              <a:rPr lang="en-BR" sz="1100" b="1">
                <a:solidFill>
                  <a:srgbClr val="267F99"/>
                </a:solidFill>
                <a:latin typeface="Courier New"/>
                <a:ea typeface="Courier New"/>
                <a:cs typeface="Courier New"/>
                <a:sym typeface="Courier New"/>
              </a:rPr>
              <a:t>point3</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0</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0</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1</a:t>
            </a:r>
            <a:r>
              <a:rPr lang="en-BR" sz="1100" b="1">
                <a:solidFill>
                  <a:schemeClr val="dk1"/>
                </a:solidFill>
                <a:latin typeface="Courier New"/>
                <a:ea typeface="Courier New"/>
                <a:cs typeface="Courier New"/>
                <a:sym typeface="Courier New"/>
              </a:rPr>
              <a:t>), </a:t>
            </a:r>
            <a:r>
              <a:rPr lang="en-BR" sz="1100" b="1">
                <a:solidFill>
                  <a:srgbClr val="267F99"/>
                </a:solidFill>
                <a:latin typeface="Courier New"/>
                <a:ea typeface="Courier New"/>
                <a:cs typeface="Courier New"/>
                <a:sym typeface="Courier New"/>
              </a:rPr>
              <a:t>vec3</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0</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1</a:t>
            </a:r>
            <a:r>
              <a:rPr lang="en-BR" sz="1100" b="1">
                <a:solidFill>
                  <a:schemeClr val="dk1"/>
                </a:solidFill>
                <a:latin typeface="Courier New"/>
                <a:ea typeface="Courier New"/>
                <a:cs typeface="Courier New"/>
                <a:sym typeface="Courier New"/>
              </a:rPr>
              <a:t>,</a:t>
            </a:r>
            <a:r>
              <a:rPr lang="en-BR" sz="1100" b="1">
                <a:solidFill>
                  <a:srgbClr val="098658"/>
                </a:solidFill>
                <a:latin typeface="Courier New"/>
                <a:ea typeface="Courier New"/>
                <a:cs typeface="Courier New"/>
                <a:sym typeface="Courier New"/>
              </a:rPr>
              <a:t>0</a:t>
            </a:r>
            <a:r>
              <a:rPr lang="en-BR" sz="1100" b="1">
                <a:solidFill>
                  <a:schemeClr val="dk1"/>
                </a:solidFill>
                <a:latin typeface="Courier New"/>
                <a:ea typeface="Courier New"/>
                <a:cs typeface="Courier New"/>
                <a:sym typeface="Courier New"/>
              </a:rPr>
              <a:t>), </a:t>
            </a:r>
            <a:r>
              <a:rPr lang="en-BR" sz="1100" b="1">
                <a:solidFill>
                  <a:srgbClr val="098658"/>
                </a:solidFill>
                <a:latin typeface="Courier New"/>
                <a:ea typeface="Courier New"/>
                <a:cs typeface="Courier New"/>
                <a:sym typeface="Courier New"/>
              </a:rPr>
              <a:t>20</a:t>
            </a:r>
            <a:r>
              <a:rPr lang="en-BR" sz="1100" b="1">
                <a:solidFill>
                  <a:schemeClr val="dk1"/>
                </a:solidFill>
                <a:latin typeface="Courier New"/>
                <a:ea typeface="Courier New"/>
                <a:cs typeface="Courier New"/>
                <a:sym typeface="Courier New"/>
              </a:rPr>
              <a:t>, </a:t>
            </a:r>
            <a:r>
              <a:rPr lang="en-BR" sz="1100" b="1">
                <a:solidFill>
                  <a:srgbClr val="001080"/>
                </a:solidFill>
                <a:latin typeface="Courier New"/>
                <a:ea typeface="Courier New"/>
                <a:cs typeface="Courier New"/>
                <a:sym typeface="Courier New"/>
              </a:rPr>
              <a:t>aspect_ratio</a:t>
            </a:r>
            <a:r>
              <a:rPr lang="en-BR" sz="1100" b="1">
                <a:solidFill>
                  <a:schemeClr val="dk1"/>
                </a:solidFill>
                <a:latin typeface="Courier New"/>
                <a:ea typeface="Courier New"/>
                <a:cs typeface="Courier New"/>
                <a:sym typeface="Courier New"/>
              </a:rPr>
              <a:t>);</a:t>
            </a:r>
            <a:endParaRPr sz="1300" b="1">
              <a:solidFill>
                <a:schemeClr val="dk1"/>
              </a:solidFill>
              <a:latin typeface="Courier New"/>
              <a:ea typeface="Courier New"/>
              <a:cs typeface="Courier New"/>
              <a:sym typeface="Courier New"/>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17" name="Google Shape;317;p38"/>
          <p:cNvSpPr txBox="1">
            <a:spLocks noGrp="1"/>
          </p:cNvSpPr>
          <p:nvPr>
            <p:ph type="body" idx="1"/>
          </p:nvPr>
        </p:nvSpPr>
        <p:spPr>
          <a:xfrm>
            <a:off x="390550" y="838975"/>
            <a:ext cx="8567400" cy="8139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Simula um efeito de profundidade de campo (depth of field)</a:t>
            </a:r>
            <a:endParaRPr/>
          </a:p>
          <a:p>
            <a:pPr marL="0" lvl="0" indent="0" algn="l" rtl="0">
              <a:spcBef>
                <a:spcPts val="400"/>
              </a:spcBef>
              <a:spcAft>
                <a:spcPts val="0"/>
              </a:spcAft>
              <a:buNone/>
            </a:pPr>
            <a:r>
              <a:rPr lang="en-BR"/>
              <a:t>Podemos criar o efeito por um conjunto sensor, lente e abertura.</a:t>
            </a:r>
            <a:endParaRPr/>
          </a:p>
        </p:txBody>
      </p:sp>
      <p:sp>
        <p:nvSpPr>
          <p:cNvPr id="318" name="Google Shape;318;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75</a:t>
            </a:fld>
            <a:endParaRPr/>
          </a:p>
        </p:txBody>
      </p:sp>
      <p:pic>
        <p:nvPicPr>
          <p:cNvPr id="319" name="Google Shape;319;p38"/>
          <p:cNvPicPr preferRelativeResize="0"/>
          <p:nvPr/>
        </p:nvPicPr>
        <p:blipFill>
          <a:blip r:embed="rId3">
            <a:alphaModFix/>
          </a:blip>
          <a:stretch>
            <a:fillRect/>
          </a:stretch>
        </p:blipFill>
        <p:spPr>
          <a:xfrm>
            <a:off x="1876425" y="1577563"/>
            <a:ext cx="5391150" cy="4029075"/>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324"/>
        <p:cNvGrpSpPr/>
        <p:nvPr/>
      </p:nvGrpSpPr>
      <p:grpSpPr>
        <a:xfrm>
          <a:off x="0" y="0"/>
          <a:ext cx="0" cy="0"/>
          <a:chOff x="0" y="0"/>
          <a:chExt cx="0" cy="0"/>
        </a:xfrm>
      </p:grpSpPr>
      <p:sp>
        <p:nvSpPr>
          <p:cNvPr id="325" name="Google Shape;325;p3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Desfocando - Blur</a:t>
            </a:r>
            <a:endParaRPr/>
          </a:p>
        </p:txBody>
      </p:sp>
      <p:sp>
        <p:nvSpPr>
          <p:cNvPr id="326" name="Google Shape;326;p39"/>
          <p:cNvSpPr txBox="1">
            <a:spLocks noGrp="1"/>
          </p:cNvSpPr>
          <p:nvPr>
            <p:ph type="body" idx="1"/>
          </p:nvPr>
        </p:nvSpPr>
        <p:spPr>
          <a:xfrm>
            <a:off x="390550" y="838975"/>
            <a:ext cx="8567400" cy="5835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O truque a ser usado é lançar os raios como se fosse da lente.</a:t>
            </a:r>
            <a:endParaRPr/>
          </a:p>
        </p:txBody>
      </p:sp>
      <p:sp>
        <p:nvSpPr>
          <p:cNvPr id="327" name="Google Shape;327;p3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76</a:t>
            </a:fld>
            <a:endParaRPr/>
          </a:p>
        </p:txBody>
      </p:sp>
      <p:pic>
        <p:nvPicPr>
          <p:cNvPr id="328" name="Google Shape;328;p39"/>
          <p:cNvPicPr preferRelativeResize="0"/>
          <p:nvPr/>
        </p:nvPicPr>
        <p:blipFill>
          <a:blip r:embed="rId3">
            <a:alphaModFix/>
          </a:blip>
          <a:stretch>
            <a:fillRect/>
          </a:stretch>
        </p:blipFill>
        <p:spPr>
          <a:xfrm>
            <a:off x="532900" y="1581125"/>
            <a:ext cx="8078195" cy="368345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365"/>
        <p:cNvGrpSpPr/>
        <p:nvPr/>
      </p:nvGrpSpPr>
      <p:grpSpPr>
        <a:xfrm>
          <a:off x="0" y="0"/>
          <a:ext cx="0" cy="0"/>
          <a:chOff x="0" y="0"/>
          <a:chExt cx="0" cy="0"/>
        </a:xfrm>
      </p:grpSpPr>
      <p:sp>
        <p:nvSpPr>
          <p:cNvPr id="366" name="Google Shape;366;p4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com desfocagem</a:t>
            </a:r>
            <a:endParaRPr/>
          </a:p>
        </p:txBody>
      </p:sp>
      <p:sp>
        <p:nvSpPr>
          <p:cNvPr id="367" name="Google Shape;367;p4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77</a:t>
            </a:fld>
            <a:endParaRPr/>
          </a:p>
        </p:txBody>
      </p:sp>
      <p:pic>
        <p:nvPicPr>
          <p:cNvPr id="368" name="Google Shape;368;p44"/>
          <p:cNvPicPr preferRelativeResize="0"/>
          <p:nvPr/>
        </p:nvPicPr>
        <p:blipFill>
          <a:blip r:embed="rId3">
            <a:alphaModFix/>
          </a:blip>
          <a:stretch>
            <a:fillRect/>
          </a:stretch>
        </p:blipFill>
        <p:spPr>
          <a:xfrm>
            <a:off x="480213" y="751200"/>
            <a:ext cx="8183575" cy="4603255"/>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397"/>
        <p:cNvGrpSpPr/>
        <p:nvPr/>
      </p:nvGrpSpPr>
      <p:grpSpPr>
        <a:xfrm>
          <a:off x="0" y="0"/>
          <a:ext cx="0" cy="0"/>
          <a:chOff x="0" y="0"/>
          <a:chExt cx="0" cy="0"/>
        </a:xfrm>
      </p:grpSpPr>
      <p:sp>
        <p:nvSpPr>
          <p:cNvPr id="398" name="Google Shape;398;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 da cena final</a:t>
            </a:r>
            <a:endParaRPr/>
          </a:p>
        </p:txBody>
      </p:sp>
      <p:sp>
        <p:nvSpPr>
          <p:cNvPr id="399" name="Google Shape;399;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78</a:t>
            </a:fld>
            <a:endParaRPr/>
          </a:p>
        </p:txBody>
      </p:sp>
      <p:pic>
        <p:nvPicPr>
          <p:cNvPr id="400" name="Google Shape;400;p48"/>
          <p:cNvPicPr preferRelativeResize="0"/>
          <p:nvPr/>
        </p:nvPicPr>
        <p:blipFill>
          <a:blip r:embed="rId3">
            <a:alphaModFix/>
          </a:blip>
          <a:stretch>
            <a:fillRect/>
          </a:stretch>
        </p:blipFill>
        <p:spPr>
          <a:xfrm>
            <a:off x="627300" y="782117"/>
            <a:ext cx="7170723" cy="4780482"/>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Próximos Passos</a:t>
            </a:r>
            <a:endParaRPr/>
          </a:p>
        </p:txBody>
      </p:sp>
      <p:sp>
        <p:nvSpPr>
          <p:cNvPr id="407" name="Google Shape;407;p49"/>
          <p:cNvSpPr txBox="1">
            <a:spLocks noGrp="1"/>
          </p:cNvSpPr>
          <p:nvPr>
            <p:ph type="body" idx="1"/>
          </p:nvPr>
        </p:nvSpPr>
        <p:spPr>
          <a:xfrm>
            <a:off x="390550" y="629725"/>
            <a:ext cx="8428200" cy="4908000"/>
          </a:xfrm>
          <a:prstGeom prst="rect">
            <a:avLst/>
          </a:prstGeom>
        </p:spPr>
        <p:txBody>
          <a:bodyPr spcFirstLastPara="1" wrap="square" lIns="91425" tIns="45700" rIns="91425" bIns="45700" anchor="t" anchorCtr="0">
            <a:normAutofit lnSpcReduction="10000"/>
          </a:bodyPr>
          <a:lstStyle/>
          <a:p>
            <a:pPr marL="457200" lvl="0" indent="-317500" algn="l" rtl="0">
              <a:lnSpc>
                <a:spcPct val="115000"/>
              </a:lnSpc>
              <a:spcBef>
                <a:spcPts val="1200"/>
              </a:spcBef>
              <a:spcAft>
                <a:spcPts val="0"/>
              </a:spcAft>
              <a:buClr>
                <a:srgbClr val="222222"/>
              </a:buClr>
              <a:buSzPts val="1400"/>
              <a:buAutoNum type="arabicPeriod"/>
            </a:pPr>
            <a:r>
              <a:rPr lang="en-BR" sz="1400" b="1">
                <a:solidFill>
                  <a:srgbClr val="222222"/>
                </a:solidFill>
                <a:latin typeface="Arial"/>
                <a:ea typeface="Arial"/>
                <a:cs typeface="Arial"/>
                <a:sym typeface="Arial"/>
              </a:rPr>
              <a:t>Lights </a:t>
            </a:r>
            <a:r>
              <a:rPr lang="en-BR" sz="1400">
                <a:solidFill>
                  <a:srgbClr val="222222"/>
                </a:solidFill>
                <a:latin typeface="Arial"/>
                <a:ea typeface="Arial"/>
                <a:cs typeface="Arial"/>
                <a:sym typeface="Arial"/>
              </a:rPr>
              <a:t>— You can do this explicitly, by sending shadow rays to lights, or it can be done implicitly by making some objects emit light, biasing scattered rays toward them, and then downweighting those rays to cancel out the bias. Both work. I am in the minority in favoring the latter approach.</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Triangles </a:t>
            </a:r>
            <a:r>
              <a:rPr lang="en-BR" sz="1400">
                <a:solidFill>
                  <a:srgbClr val="222222"/>
                </a:solidFill>
                <a:latin typeface="Arial"/>
                <a:ea typeface="Arial"/>
                <a:cs typeface="Arial"/>
                <a:sym typeface="Arial"/>
              </a:rPr>
              <a:t>— Most cool models are in triangle form. The model I/O is the worst and almost everybody tries to get somebody else’s code to do this.</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Surface Textures </a:t>
            </a:r>
            <a:r>
              <a:rPr lang="en-BR" sz="1400">
                <a:solidFill>
                  <a:srgbClr val="222222"/>
                </a:solidFill>
                <a:latin typeface="Arial"/>
                <a:ea typeface="Arial"/>
                <a:cs typeface="Arial"/>
                <a:sym typeface="Arial"/>
              </a:rPr>
              <a:t>— This lets you paste images on like wall paper. Pretty easy and a good thing to do.</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Solid textures </a:t>
            </a:r>
            <a:r>
              <a:rPr lang="en-BR" sz="1400">
                <a:solidFill>
                  <a:srgbClr val="222222"/>
                </a:solidFill>
                <a:latin typeface="Arial"/>
                <a:ea typeface="Arial"/>
                <a:cs typeface="Arial"/>
                <a:sym typeface="Arial"/>
              </a:rPr>
              <a:t>— Ken Perlin has his code online. Andrew Kensler has some very cool info at his blog.</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0"/>
              </a:spcAft>
              <a:buClr>
                <a:srgbClr val="222222"/>
              </a:buClr>
              <a:buSzPts val="1400"/>
              <a:buAutoNum type="arabicPeriod"/>
            </a:pPr>
            <a:r>
              <a:rPr lang="en-BR" sz="1400" b="1">
                <a:solidFill>
                  <a:srgbClr val="222222"/>
                </a:solidFill>
                <a:latin typeface="Arial"/>
                <a:ea typeface="Arial"/>
                <a:cs typeface="Arial"/>
                <a:sym typeface="Arial"/>
              </a:rPr>
              <a:t>Volumes and Media </a:t>
            </a:r>
            <a:r>
              <a:rPr lang="en-BR" sz="1400">
                <a:solidFill>
                  <a:srgbClr val="222222"/>
                </a:solidFill>
                <a:latin typeface="Arial"/>
                <a:ea typeface="Arial"/>
                <a:cs typeface="Arial"/>
                <a:sym typeface="Arial"/>
              </a:rPr>
              <a:t>— Cool stuff and will challenge your software architecture. I favor making volumes have the hittable interface and probabilistically have intersections based on density. Your rendering code doesn’t even have to know it has volumes with that method.</a:t>
            </a:r>
            <a:endParaRPr sz="1400">
              <a:solidFill>
                <a:srgbClr val="222222"/>
              </a:solidFill>
              <a:latin typeface="Arial"/>
              <a:ea typeface="Arial"/>
              <a:cs typeface="Arial"/>
              <a:sym typeface="Arial"/>
            </a:endParaRPr>
          </a:p>
          <a:p>
            <a:pPr marL="457200" lvl="0" indent="-317500" algn="l" rtl="0">
              <a:lnSpc>
                <a:spcPct val="115000"/>
              </a:lnSpc>
              <a:spcBef>
                <a:spcPts val="1000"/>
              </a:spcBef>
              <a:spcAft>
                <a:spcPts val="1000"/>
              </a:spcAft>
              <a:buClr>
                <a:srgbClr val="222222"/>
              </a:buClr>
              <a:buSzPts val="1400"/>
              <a:buAutoNum type="arabicPeriod"/>
            </a:pPr>
            <a:r>
              <a:rPr lang="en-BR" sz="1400" b="1">
                <a:solidFill>
                  <a:srgbClr val="222222"/>
                </a:solidFill>
                <a:latin typeface="Arial"/>
                <a:ea typeface="Arial"/>
                <a:cs typeface="Arial"/>
                <a:sym typeface="Arial"/>
              </a:rPr>
              <a:t>Parallelism </a:t>
            </a:r>
            <a:r>
              <a:rPr lang="en-BR" sz="1400">
                <a:solidFill>
                  <a:srgbClr val="222222"/>
                </a:solidFill>
                <a:latin typeface="Arial"/>
                <a:ea typeface="Arial"/>
                <a:cs typeface="Arial"/>
                <a:sym typeface="Arial"/>
              </a:rPr>
              <a:t>— Run N copies of your code on N cores with different random seeds. Average the N runs. This averaging can also be done hierarchically where N/2 pairs can be averaged to get</a:t>
            </a:r>
            <a:r>
              <a:rPr lang="en-BR" sz="1650">
                <a:solidFill>
                  <a:srgbClr val="222222"/>
                </a:solidFill>
                <a:latin typeface="Arial"/>
                <a:ea typeface="Arial"/>
                <a:cs typeface="Arial"/>
                <a:sym typeface="Arial"/>
              </a:rPr>
              <a:t> </a:t>
            </a:r>
            <a:r>
              <a:rPr lang="en-BR" sz="1400">
                <a:solidFill>
                  <a:srgbClr val="222222"/>
                </a:solidFill>
                <a:latin typeface="Arial"/>
                <a:ea typeface="Arial"/>
                <a:cs typeface="Arial"/>
                <a:sym typeface="Arial"/>
              </a:rPr>
              <a:t>N/4 images, and pairs of those can be averaged. That method of parallelism should extend well into the thousands of cores with very little coding.</a:t>
            </a:r>
            <a:endParaRPr sz="1756">
              <a:latin typeface="Arial"/>
              <a:ea typeface="Arial"/>
              <a:cs typeface="Arial"/>
              <a:sym typeface="Arial"/>
            </a:endParaRPr>
          </a:p>
        </p:txBody>
      </p:sp>
      <p:sp>
        <p:nvSpPr>
          <p:cNvPr id="408" name="Google Shape;408;p4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79</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7"/>
        <p:cNvGrpSpPr/>
        <p:nvPr/>
      </p:nvGrpSpPr>
      <p:grpSpPr>
        <a:xfrm>
          <a:off x="0" y="0"/>
          <a:ext cx="0" cy="0"/>
          <a:chOff x="0" y="0"/>
          <a:chExt cx="0" cy="0"/>
        </a:xfrm>
      </p:grpSpPr>
      <p:sp>
        <p:nvSpPr>
          <p:cNvPr id="118" name="Google Shape;118;p16"/>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Desempenho do Algoritmo</a:t>
            </a:r>
            <a:endParaRPr/>
          </a:p>
        </p:txBody>
      </p:sp>
      <p:sp>
        <p:nvSpPr>
          <p:cNvPr id="119" name="Google Shape;119;p16"/>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20" name="Google Shape;120;p16"/>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a:t>
            </a:fld>
            <a:endParaRPr/>
          </a:p>
        </p:txBody>
      </p:sp>
      <p:graphicFrame>
        <p:nvGraphicFramePr>
          <p:cNvPr id="121" name="Google Shape;121;p16"/>
          <p:cNvGraphicFramePr/>
          <p:nvPr/>
        </p:nvGraphicFramePr>
        <p:xfrm>
          <a:off x="390550" y="838975"/>
          <a:ext cx="3918025" cy="2669550"/>
        </p:xfrm>
        <a:graphic>
          <a:graphicData uri="http://schemas.openxmlformats.org/drawingml/2006/table">
            <a:tbl>
              <a:tblPr>
                <a:noFill/>
                <a:tableStyleId>{A8555C19-C3CE-40DF-9406-78DCFAF73910}</a:tableStyleId>
              </a:tblPr>
              <a:tblGrid>
                <a:gridCol w="1278875">
                  <a:extLst>
                    <a:ext uri="{9D8B030D-6E8A-4147-A177-3AD203B41FA5}">
                      <a16:colId xmlns:a16="http://schemas.microsoft.com/office/drawing/2014/main" val="20000"/>
                    </a:ext>
                  </a:extLst>
                </a:gridCol>
                <a:gridCol w="906825">
                  <a:extLst>
                    <a:ext uri="{9D8B030D-6E8A-4147-A177-3AD203B41FA5}">
                      <a16:colId xmlns:a16="http://schemas.microsoft.com/office/drawing/2014/main" val="20001"/>
                    </a:ext>
                  </a:extLst>
                </a:gridCol>
                <a:gridCol w="1034775">
                  <a:extLst>
                    <a:ext uri="{9D8B030D-6E8A-4147-A177-3AD203B41FA5}">
                      <a16:colId xmlns:a16="http://schemas.microsoft.com/office/drawing/2014/main" val="20002"/>
                    </a:ext>
                  </a:extLst>
                </a:gridCol>
                <a:gridCol w="697550">
                  <a:extLst>
                    <a:ext uri="{9D8B030D-6E8A-4147-A177-3AD203B41FA5}">
                      <a16:colId xmlns:a16="http://schemas.microsoft.com/office/drawing/2014/main" val="20003"/>
                    </a:ext>
                  </a:extLst>
                </a:gridCol>
              </a:tblGrid>
              <a:tr h="444925">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Arquitetura</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Speed up</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Tempo (s)</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tc>
                  <a:txBody>
                    <a:bodyPr/>
                    <a:lstStyle/>
                    <a:p>
                      <a:pPr marL="0" lvl="0" indent="0" algn="ctr" rtl="0">
                        <a:lnSpc>
                          <a:spcPct val="115000"/>
                        </a:lnSpc>
                        <a:spcBef>
                          <a:spcPts val="0"/>
                        </a:spcBef>
                        <a:spcAft>
                          <a:spcPts val="0"/>
                        </a:spcAft>
                        <a:buNone/>
                      </a:pPr>
                      <a:r>
                        <a:rPr lang="en-BR" sz="1500" b="1">
                          <a:latin typeface="Calibri"/>
                          <a:ea typeface="Calibri"/>
                          <a:cs typeface="Calibri"/>
                          <a:sym typeface="Calibri"/>
                        </a:rPr>
                        <a:t>Horas</a:t>
                      </a:r>
                      <a:endParaRPr sz="1500" b="1">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solidFill>
                      <a:srgbClr val="BCBEC0"/>
                    </a:solidFill>
                  </a:tcPr>
                </a:tc>
                <a:extLst>
                  <a:ext uri="{0D108BD9-81ED-4DB2-BD59-A6C34878D82A}">
                    <a16:rowId xmlns:a16="http://schemas.microsoft.com/office/drawing/2014/main" val="10000"/>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i7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123250.00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34.236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1"/>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32 x Xeon</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53</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2341.48</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0.650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2"/>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K80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525</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234.64</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0.065</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3"/>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1 x V100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4692</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26.27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0.007</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4"/>
                  </a:ext>
                </a:extLst>
              </a:tr>
              <a:tr h="444925">
                <a:tc>
                  <a:txBody>
                    <a:bodyPr/>
                    <a:lstStyle/>
                    <a:p>
                      <a:pPr marL="0" lvl="0" indent="0" algn="l" rtl="0">
                        <a:lnSpc>
                          <a:spcPct val="115000"/>
                        </a:lnSpc>
                        <a:spcBef>
                          <a:spcPts val="0"/>
                        </a:spcBef>
                        <a:spcAft>
                          <a:spcPts val="0"/>
                        </a:spcAft>
                        <a:buNone/>
                      </a:pPr>
                      <a:r>
                        <a:rPr lang="en-BR" sz="1500">
                          <a:latin typeface="Calibri"/>
                          <a:ea typeface="Calibri"/>
                          <a:cs typeface="Calibri"/>
                          <a:sym typeface="Calibri"/>
                        </a:rPr>
                        <a:t>4 x V100</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8406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14.66</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tc>
                  <a:txBody>
                    <a:bodyPr/>
                    <a:lstStyle/>
                    <a:p>
                      <a:pPr marL="0" lvl="0" indent="0" algn="r" rtl="0">
                        <a:lnSpc>
                          <a:spcPct val="115000"/>
                        </a:lnSpc>
                        <a:spcBef>
                          <a:spcPts val="0"/>
                        </a:spcBef>
                        <a:spcAft>
                          <a:spcPts val="0"/>
                        </a:spcAft>
                        <a:buNone/>
                      </a:pPr>
                      <a:r>
                        <a:rPr lang="en-BR" sz="1500">
                          <a:latin typeface="Calibri"/>
                          <a:ea typeface="Calibri"/>
                          <a:cs typeface="Calibri"/>
                          <a:sym typeface="Calibri"/>
                        </a:rPr>
                        <a:t>0.004</a:t>
                      </a:r>
                      <a:endParaRPr sz="1500">
                        <a:latin typeface="Calibri"/>
                        <a:ea typeface="Calibri"/>
                        <a:cs typeface="Calibri"/>
                        <a:sym typeface="Calibri"/>
                      </a:endParaRPr>
                    </a:p>
                  </a:txBody>
                  <a:tcPr marL="28575" marR="28575" marT="91425" marB="91425" anchor="b">
                    <a:lnL w="10575" cap="flat" cmpd="sng">
                      <a:solidFill>
                        <a:srgbClr val="CCCCCC"/>
                      </a:solidFill>
                      <a:prstDash val="solid"/>
                      <a:round/>
                      <a:headEnd type="none" w="sm" len="sm"/>
                      <a:tailEnd type="none" w="sm" len="sm"/>
                    </a:lnL>
                    <a:lnR w="10575" cap="flat" cmpd="sng">
                      <a:solidFill>
                        <a:srgbClr val="CCCCCC"/>
                      </a:solidFill>
                      <a:prstDash val="solid"/>
                      <a:round/>
                      <a:headEnd type="none" w="sm" len="sm"/>
                      <a:tailEnd type="none" w="sm" len="sm"/>
                    </a:lnR>
                    <a:lnT w="10575" cap="flat" cmpd="sng">
                      <a:solidFill>
                        <a:srgbClr val="CCCCCC"/>
                      </a:solidFill>
                      <a:prstDash val="solid"/>
                      <a:round/>
                      <a:headEnd type="none" w="sm" len="sm"/>
                      <a:tailEnd type="none" w="sm" len="sm"/>
                    </a:lnT>
                    <a:lnB w="10575" cap="flat" cmpd="sng">
                      <a:solidFill>
                        <a:srgbClr val="CCCCCC"/>
                      </a:solidFill>
                      <a:prstDash val="solid"/>
                      <a:round/>
                      <a:headEnd type="none" w="sm" len="sm"/>
                      <a:tailEnd type="none" w="sm" len="sm"/>
                    </a:lnB>
                  </a:tcPr>
                </a:tc>
                <a:extLst>
                  <a:ext uri="{0D108BD9-81ED-4DB2-BD59-A6C34878D82A}">
                    <a16:rowId xmlns:a16="http://schemas.microsoft.com/office/drawing/2014/main" val="10005"/>
                  </a:ext>
                </a:extLst>
              </a:tr>
            </a:tbl>
          </a:graphicData>
        </a:graphic>
      </p:graphicFrame>
      <p:pic>
        <p:nvPicPr>
          <p:cNvPr id="122" name="Google Shape;122;p16"/>
          <p:cNvPicPr preferRelativeResize="0"/>
          <p:nvPr/>
        </p:nvPicPr>
        <p:blipFill>
          <a:blip r:embed="rId3">
            <a:alphaModFix/>
          </a:blip>
          <a:stretch>
            <a:fillRect/>
          </a:stretch>
        </p:blipFill>
        <p:spPr>
          <a:xfrm>
            <a:off x="4397450" y="838975"/>
            <a:ext cx="4423784" cy="2697299"/>
          </a:xfrm>
          <a:prstGeom prst="rect">
            <a:avLst/>
          </a:prstGeom>
          <a:noFill/>
          <a:ln>
            <a:noFill/>
          </a:ln>
        </p:spPr>
      </p:pic>
      <p:pic>
        <p:nvPicPr>
          <p:cNvPr id="123" name="Google Shape;123;p16"/>
          <p:cNvPicPr preferRelativeResize="0"/>
          <p:nvPr/>
        </p:nvPicPr>
        <p:blipFill rotWithShape="1">
          <a:blip r:embed="rId4">
            <a:alphaModFix/>
          </a:blip>
          <a:srcRect t="67964"/>
          <a:stretch/>
        </p:blipFill>
        <p:spPr>
          <a:xfrm>
            <a:off x="393025" y="3535017"/>
            <a:ext cx="8428200" cy="1800058"/>
          </a:xfrm>
          <a:prstGeom prst="rect">
            <a:avLst/>
          </a:prstGeom>
          <a:noFill/>
          <a:ln>
            <a:noFill/>
          </a:ln>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17"/>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dirty="0"/>
              <a:t>Motion Blur Resultado</a:t>
            </a:r>
            <a:endParaRPr dirty="0"/>
          </a:p>
        </p:txBody>
      </p:sp>
      <p:sp>
        <p:nvSpPr>
          <p:cNvPr id="125" name="Google Shape;125;p17"/>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80</a:t>
            </a:fld>
            <a:endParaRPr/>
          </a:p>
        </p:txBody>
      </p:sp>
      <p:pic>
        <p:nvPicPr>
          <p:cNvPr id="126" name="Google Shape;126;p17"/>
          <p:cNvPicPr preferRelativeResize="0"/>
          <p:nvPr/>
        </p:nvPicPr>
        <p:blipFill>
          <a:blip r:embed="rId3">
            <a:alphaModFix/>
          </a:blip>
          <a:stretch>
            <a:fillRect/>
          </a:stretch>
        </p:blipFill>
        <p:spPr>
          <a:xfrm>
            <a:off x="627300" y="782133"/>
            <a:ext cx="7816850" cy="439697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40"/>
        <p:cNvGrpSpPr/>
        <p:nvPr/>
      </p:nvGrpSpPr>
      <p:grpSpPr>
        <a:xfrm>
          <a:off x="0" y="0"/>
          <a:ext cx="0" cy="0"/>
          <a:chOff x="0" y="0"/>
          <a:chExt cx="0" cy="0"/>
        </a:xfrm>
      </p:grpSpPr>
      <p:sp>
        <p:nvSpPr>
          <p:cNvPr id="141" name="Google Shape;141;p19"/>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Bounding Volume Hierarchies</a:t>
            </a:r>
            <a:endParaRPr/>
          </a:p>
        </p:txBody>
      </p:sp>
      <p:sp>
        <p:nvSpPr>
          <p:cNvPr id="142" name="Google Shape;142;p19"/>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43" name="Google Shape;143;p19"/>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81</a:t>
            </a:fld>
            <a:endParaRPr/>
          </a:p>
        </p:txBody>
      </p:sp>
      <p:pic>
        <p:nvPicPr>
          <p:cNvPr id="144" name="Google Shape;144;p19"/>
          <p:cNvPicPr preferRelativeResize="0"/>
          <p:nvPr/>
        </p:nvPicPr>
        <p:blipFill>
          <a:blip r:embed="rId3">
            <a:alphaModFix/>
          </a:blip>
          <a:stretch>
            <a:fillRect/>
          </a:stretch>
        </p:blipFill>
        <p:spPr>
          <a:xfrm>
            <a:off x="507647" y="1195975"/>
            <a:ext cx="6739101" cy="2995150"/>
          </a:xfrm>
          <a:prstGeom prst="rect">
            <a:avLst/>
          </a:prstGeom>
          <a:noFill/>
          <a:ln>
            <a:noFill/>
          </a:ln>
        </p:spPr>
      </p:pic>
      <p:pic>
        <p:nvPicPr>
          <p:cNvPr id="145" name="Google Shape;145;p19"/>
          <p:cNvPicPr preferRelativeResize="0"/>
          <p:nvPr/>
        </p:nvPicPr>
        <p:blipFill>
          <a:blip r:embed="rId4">
            <a:alphaModFix/>
          </a:blip>
          <a:stretch>
            <a:fillRect/>
          </a:stretch>
        </p:blipFill>
        <p:spPr>
          <a:xfrm>
            <a:off x="1641025" y="4332650"/>
            <a:ext cx="6629400" cy="1276350"/>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0"/>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Axis-Aligned Bounding Boxes (AABBs)</a:t>
            </a:r>
            <a:endParaRPr/>
          </a:p>
        </p:txBody>
      </p:sp>
      <p:sp>
        <p:nvSpPr>
          <p:cNvPr id="152" name="Google Shape;152;p20"/>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1100">
                <a:solidFill>
                  <a:srgbClr val="222222"/>
                </a:solidFill>
                <a:latin typeface="Arial"/>
                <a:ea typeface="Arial"/>
                <a:cs typeface="Arial"/>
                <a:sym typeface="Arial"/>
              </a:rPr>
              <a:t> two intervals overlapping makes a 2D AABB (a rectangle):</a:t>
            </a:r>
            <a:endParaRPr/>
          </a:p>
        </p:txBody>
      </p:sp>
      <p:sp>
        <p:nvSpPr>
          <p:cNvPr id="153" name="Google Shape;153;p20"/>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82</a:t>
            </a:fld>
            <a:endParaRPr/>
          </a:p>
        </p:txBody>
      </p:sp>
      <p:pic>
        <p:nvPicPr>
          <p:cNvPr id="154" name="Google Shape;154;p20"/>
          <p:cNvPicPr preferRelativeResize="0"/>
          <p:nvPr/>
        </p:nvPicPr>
        <p:blipFill>
          <a:blip r:embed="rId3">
            <a:alphaModFix/>
          </a:blip>
          <a:stretch>
            <a:fillRect/>
          </a:stretch>
        </p:blipFill>
        <p:spPr>
          <a:xfrm>
            <a:off x="1133900" y="1401575"/>
            <a:ext cx="5784025" cy="3658725"/>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59"/>
        <p:cNvGrpSpPr/>
        <p:nvPr/>
      </p:nvGrpSpPr>
      <p:grpSpPr>
        <a:xfrm>
          <a:off x="0" y="0"/>
          <a:ext cx="0" cy="0"/>
          <a:chOff x="0" y="0"/>
          <a:chExt cx="0" cy="0"/>
        </a:xfrm>
      </p:grpSpPr>
      <p:sp>
        <p:nvSpPr>
          <p:cNvPr id="160" name="Google Shape;160;p2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Interseção Ray-slab</a:t>
            </a:r>
            <a:endParaRPr/>
          </a:p>
        </p:txBody>
      </p:sp>
      <p:sp>
        <p:nvSpPr>
          <p:cNvPr id="161" name="Google Shape;161;p21"/>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62" name="Google Shape;162;p2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83</a:t>
            </a:fld>
            <a:endParaRPr/>
          </a:p>
        </p:txBody>
      </p:sp>
      <p:pic>
        <p:nvPicPr>
          <p:cNvPr id="163" name="Google Shape;163;p21"/>
          <p:cNvPicPr preferRelativeResize="0"/>
          <p:nvPr/>
        </p:nvPicPr>
        <p:blipFill>
          <a:blip r:embed="rId3">
            <a:alphaModFix/>
          </a:blip>
          <a:stretch>
            <a:fillRect/>
          </a:stretch>
        </p:blipFill>
        <p:spPr>
          <a:xfrm>
            <a:off x="1166800" y="905800"/>
            <a:ext cx="6810375" cy="4362450"/>
          </a:xfrm>
          <a:prstGeom prst="rect">
            <a:avLst/>
          </a:prstGeom>
          <a:noFill/>
          <a:ln>
            <a:noFill/>
          </a:ln>
        </p:spPr>
      </p:pic>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68"/>
        <p:cNvGrpSpPr/>
        <p:nvPr/>
      </p:nvGrpSpPr>
      <p:grpSpPr>
        <a:xfrm>
          <a:off x="0" y="0"/>
          <a:ext cx="0" cy="0"/>
          <a:chOff x="0" y="0"/>
          <a:chExt cx="0" cy="0"/>
        </a:xfrm>
      </p:grpSpPr>
      <p:sp>
        <p:nvSpPr>
          <p:cNvPr id="169" name="Google Shape;169;p2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70" name="Google Shape;170;p2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171" name="Google Shape;171;p2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84</a:t>
            </a:fld>
            <a:endParaRPr/>
          </a:p>
        </p:txBody>
      </p:sp>
      <p:pic>
        <p:nvPicPr>
          <p:cNvPr id="172" name="Google Shape;172;p22"/>
          <p:cNvPicPr preferRelativeResize="0"/>
          <p:nvPr/>
        </p:nvPicPr>
        <p:blipFill>
          <a:blip r:embed="rId3">
            <a:alphaModFix/>
          </a:blip>
          <a:stretch>
            <a:fillRect/>
          </a:stretch>
        </p:blipFill>
        <p:spPr>
          <a:xfrm>
            <a:off x="565938" y="1863750"/>
            <a:ext cx="3476625" cy="819150"/>
          </a:xfrm>
          <a:prstGeom prst="rect">
            <a:avLst/>
          </a:prstGeom>
          <a:noFill/>
          <a:ln>
            <a:noFill/>
          </a:ln>
        </p:spPr>
      </p:pic>
      <p:pic>
        <p:nvPicPr>
          <p:cNvPr id="173" name="Google Shape;173;p22"/>
          <p:cNvPicPr preferRelativeResize="0"/>
          <p:nvPr/>
        </p:nvPicPr>
        <p:blipFill>
          <a:blip r:embed="rId4">
            <a:alphaModFix/>
          </a:blip>
          <a:stretch>
            <a:fillRect/>
          </a:stretch>
        </p:blipFill>
        <p:spPr>
          <a:xfrm>
            <a:off x="5388701" y="838975"/>
            <a:ext cx="2837475" cy="4812925"/>
          </a:xfrm>
          <a:prstGeom prst="rect">
            <a:avLst/>
          </a:prstGeom>
          <a:noFill/>
          <a:ln>
            <a:noFill/>
          </a:ln>
        </p:spPr>
      </p:pic>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80" name="Google Shape;180;p23"/>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lnSpc>
                <a:spcPct val="115000"/>
              </a:lnSpc>
              <a:spcBef>
                <a:spcPts val="0"/>
              </a:spcBef>
              <a:spcAft>
                <a:spcPts val="0"/>
              </a:spcAft>
              <a:buNone/>
            </a:pPr>
            <a:r>
              <a:rPr lang="en-BR" sz="1200">
                <a:solidFill>
                  <a:srgbClr val="222222"/>
                </a:solidFill>
                <a:latin typeface="Arial"/>
                <a:ea typeface="Arial"/>
                <a:cs typeface="Arial"/>
                <a:sym typeface="Arial"/>
              </a:rPr>
              <a:t>the t-intervals need to overlap</a:t>
            </a:r>
            <a:endParaRPr/>
          </a:p>
        </p:txBody>
      </p:sp>
      <p:sp>
        <p:nvSpPr>
          <p:cNvPr id="181" name="Google Shape;181;p2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85</a:t>
            </a:fld>
            <a:endParaRPr/>
          </a:p>
        </p:txBody>
      </p:sp>
      <p:pic>
        <p:nvPicPr>
          <p:cNvPr id="182" name="Google Shape;182;p23"/>
          <p:cNvPicPr preferRelativeResize="0"/>
          <p:nvPr/>
        </p:nvPicPr>
        <p:blipFill>
          <a:blip r:embed="rId3">
            <a:alphaModFix/>
          </a:blip>
          <a:stretch>
            <a:fillRect/>
          </a:stretch>
        </p:blipFill>
        <p:spPr>
          <a:xfrm>
            <a:off x="1971201" y="1188675"/>
            <a:ext cx="4654124" cy="4146400"/>
          </a:xfrm>
          <a:prstGeom prst="rect">
            <a:avLst/>
          </a:prstGeom>
          <a:noFill/>
          <a:ln>
            <a:noFill/>
          </a:ln>
        </p:spPr>
      </p:pic>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2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Intersecção</a:t>
            </a:r>
            <a:endParaRPr/>
          </a:p>
        </p:txBody>
      </p:sp>
      <p:sp>
        <p:nvSpPr>
          <p:cNvPr id="199" name="Google Shape;199;p25"/>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Temos de ter cuidado com bx = 0. Porém se isso acontece, ambos os Txs serão infinito.</a:t>
            </a:r>
            <a:endParaRPr/>
          </a:p>
        </p:txBody>
      </p:sp>
      <p:sp>
        <p:nvSpPr>
          <p:cNvPr id="200" name="Google Shape;200;p2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86</a:t>
            </a:fld>
            <a:endParaRPr/>
          </a:p>
        </p:txBody>
      </p:sp>
      <p:pic>
        <p:nvPicPr>
          <p:cNvPr id="201" name="Google Shape;201;p25"/>
          <p:cNvPicPr preferRelativeResize="0"/>
          <p:nvPr/>
        </p:nvPicPr>
        <p:blipFill>
          <a:blip r:embed="rId3">
            <a:alphaModFix/>
          </a:blip>
          <a:stretch>
            <a:fillRect/>
          </a:stretch>
        </p:blipFill>
        <p:spPr>
          <a:xfrm>
            <a:off x="1971675" y="1676400"/>
            <a:ext cx="5200650" cy="2362200"/>
          </a:xfrm>
          <a:prstGeom prst="rect">
            <a:avLst/>
          </a:prstGeom>
          <a:noFill/>
          <a:ln>
            <a:noFill/>
          </a:ln>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314"/>
        <p:cNvGrpSpPr/>
        <p:nvPr/>
      </p:nvGrpSpPr>
      <p:grpSpPr>
        <a:xfrm>
          <a:off x="0" y="0"/>
          <a:ext cx="0" cy="0"/>
          <a:chOff x="0" y="0"/>
          <a:chExt cx="0" cy="0"/>
        </a:xfrm>
      </p:grpSpPr>
      <p:sp>
        <p:nvSpPr>
          <p:cNvPr id="315" name="Google Shape;315;p3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Texturas Sólidas</a:t>
            </a:r>
            <a:endParaRPr/>
          </a:p>
        </p:txBody>
      </p:sp>
      <p:sp>
        <p:nvSpPr>
          <p:cNvPr id="316" name="Google Shape;316;p38"/>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endParaRPr/>
          </a:p>
        </p:txBody>
      </p:sp>
      <p:sp>
        <p:nvSpPr>
          <p:cNvPr id="317" name="Google Shape;317;p3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87</a:t>
            </a:fld>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340"/>
        <p:cNvGrpSpPr/>
        <p:nvPr/>
      </p:nvGrpSpPr>
      <p:grpSpPr>
        <a:xfrm>
          <a:off x="0" y="0"/>
          <a:ext cx="0" cy="0"/>
          <a:chOff x="0" y="0"/>
          <a:chExt cx="0" cy="0"/>
        </a:xfrm>
      </p:grpSpPr>
      <p:sp>
        <p:nvSpPr>
          <p:cNvPr id="341" name="Google Shape;341;p4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42" name="Google Shape;342;p4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88</a:t>
            </a:fld>
            <a:endParaRPr/>
          </a:p>
        </p:txBody>
      </p:sp>
      <p:pic>
        <p:nvPicPr>
          <p:cNvPr id="343" name="Google Shape;343;p41"/>
          <p:cNvPicPr preferRelativeResize="0"/>
          <p:nvPr/>
        </p:nvPicPr>
        <p:blipFill>
          <a:blip r:embed="rId3">
            <a:alphaModFix/>
          </a:blip>
          <a:stretch>
            <a:fillRect/>
          </a:stretch>
        </p:blipFill>
        <p:spPr>
          <a:xfrm>
            <a:off x="390538" y="1222388"/>
            <a:ext cx="1990725" cy="2809875"/>
          </a:xfrm>
          <a:prstGeom prst="rect">
            <a:avLst/>
          </a:prstGeom>
          <a:noFill/>
          <a:ln>
            <a:noFill/>
          </a:ln>
        </p:spPr>
      </p:pic>
      <p:pic>
        <p:nvPicPr>
          <p:cNvPr id="344" name="Google Shape;344;p41"/>
          <p:cNvPicPr preferRelativeResize="0"/>
          <p:nvPr/>
        </p:nvPicPr>
        <p:blipFill>
          <a:blip r:embed="rId4">
            <a:alphaModFix/>
          </a:blip>
          <a:stretch>
            <a:fillRect/>
          </a:stretch>
        </p:blipFill>
        <p:spPr>
          <a:xfrm>
            <a:off x="3887275" y="1651938"/>
            <a:ext cx="4686300" cy="2124075"/>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4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Coordenadas de texturas para esferas</a:t>
            </a:r>
            <a:endParaRPr/>
          </a:p>
        </p:txBody>
      </p:sp>
      <p:sp>
        <p:nvSpPr>
          <p:cNvPr id="351" name="Google Shape;351;p4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None/>
            </a:pPr>
            <a:fld id="{00000000-1234-1234-1234-123412341234}" type="slidenum">
              <a:rPr lang="en-BR"/>
              <a:t>89</a:t>
            </a:fld>
            <a:endParaRPr/>
          </a:p>
        </p:txBody>
      </p:sp>
      <p:pic>
        <p:nvPicPr>
          <p:cNvPr id="352" name="Google Shape;352;p42"/>
          <p:cNvPicPr preferRelativeResize="0"/>
          <p:nvPr/>
        </p:nvPicPr>
        <p:blipFill>
          <a:blip r:embed="rId3">
            <a:alphaModFix/>
          </a:blip>
          <a:stretch>
            <a:fillRect/>
          </a:stretch>
        </p:blipFill>
        <p:spPr>
          <a:xfrm>
            <a:off x="627300" y="782117"/>
            <a:ext cx="4019550" cy="933450"/>
          </a:xfrm>
          <a:prstGeom prst="rect">
            <a:avLst/>
          </a:prstGeom>
          <a:noFill/>
          <a:ln>
            <a:noFill/>
          </a:ln>
        </p:spPr>
      </p:pic>
      <p:pic>
        <p:nvPicPr>
          <p:cNvPr id="353" name="Google Shape;353;p42"/>
          <p:cNvPicPr preferRelativeResize="0"/>
          <p:nvPr/>
        </p:nvPicPr>
        <p:blipFill>
          <a:blip r:embed="rId4">
            <a:alphaModFix/>
          </a:blip>
          <a:stretch>
            <a:fillRect/>
          </a:stretch>
        </p:blipFill>
        <p:spPr>
          <a:xfrm>
            <a:off x="627300" y="1867967"/>
            <a:ext cx="7458075" cy="914400"/>
          </a:xfrm>
          <a:prstGeom prst="rect">
            <a:avLst/>
          </a:prstGeom>
          <a:noFill/>
          <a:ln>
            <a:noFill/>
          </a:ln>
        </p:spPr>
      </p:pic>
      <p:pic>
        <p:nvPicPr>
          <p:cNvPr id="354" name="Google Shape;354;p42"/>
          <p:cNvPicPr preferRelativeResize="0"/>
          <p:nvPr/>
        </p:nvPicPr>
        <p:blipFill>
          <a:blip r:embed="rId5">
            <a:alphaModFix/>
          </a:blip>
          <a:stretch>
            <a:fillRect/>
          </a:stretch>
        </p:blipFill>
        <p:spPr>
          <a:xfrm>
            <a:off x="627300" y="2934767"/>
            <a:ext cx="4914900" cy="847725"/>
          </a:xfrm>
          <a:prstGeom prst="rect">
            <a:avLst/>
          </a:prstGeom>
          <a:noFill/>
          <a:ln>
            <a:noFill/>
          </a:ln>
        </p:spPr>
      </p:pic>
      <p:pic>
        <p:nvPicPr>
          <p:cNvPr id="355" name="Google Shape;355;p42"/>
          <p:cNvPicPr preferRelativeResize="0"/>
          <p:nvPr/>
        </p:nvPicPr>
        <p:blipFill>
          <a:blip r:embed="rId6">
            <a:alphaModFix/>
          </a:blip>
          <a:stretch>
            <a:fillRect/>
          </a:stretch>
        </p:blipFill>
        <p:spPr>
          <a:xfrm>
            <a:off x="627300" y="3934892"/>
            <a:ext cx="3152775" cy="7905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489"/>
        <p:cNvGrpSpPr/>
        <p:nvPr/>
      </p:nvGrpSpPr>
      <p:grpSpPr>
        <a:xfrm>
          <a:off x="0" y="0"/>
          <a:ext cx="0" cy="0"/>
          <a:chOff x="0" y="0"/>
          <a:chExt cx="0" cy="0"/>
        </a:xfrm>
      </p:grpSpPr>
      <p:pic>
        <p:nvPicPr>
          <p:cNvPr id="490" name="Google Shape;490;p54"/>
          <p:cNvPicPr preferRelativeResize="0"/>
          <p:nvPr/>
        </p:nvPicPr>
        <p:blipFill>
          <a:blip r:embed="rId3">
            <a:alphaModFix/>
          </a:blip>
          <a:stretch>
            <a:fillRect/>
          </a:stretch>
        </p:blipFill>
        <p:spPr>
          <a:xfrm>
            <a:off x="311838" y="1456100"/>
            <a:ext cx="2085975" cy="1447800"/>
          </a:xfrm>
          <a:prstGeom prst="rect">
            <a:avLst/>
          </a:prstGeom>
          <a:noFill/>
          <a:ln>
            <a:noFill/>
          </a:ln>
        </p:spPr>
      </p:pic>
      <p:sp>
        <p:nvSpPr>
          <p:cNvPr id="491" name="Google Shape;491;p54"/>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pt-BR"/>
              <a:t>Projeto 2</a:t>
            </a:r>
            <a:endParaRPr/>
          </a:p>
        </p:txBody>
      </p:sp>
      <p:sp>
        <p:nvSpPr>
          <p:cNvPr id="492" name="Google Shape;492;p54"/>
          <p:cNvSpPr txBox="1">
            <a:spLocks noGrp="1"/>
          </p:cNvSpPr>
          <p:nvPr>
            <p:ph type="body" idx="1"/>
          </p:nvPr>
        </p:nvSpPr>
        <p:spPr>
          <a:xfrm>
            <a:off x="390550" y="838983"/>
            <a:ext cx="8428200" cy="8292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pt-BR"/>
              <a:t>Vocês deverão implementar uma nova geometria para o Ray Tracer atual. Cada dupla deverá escolher sua geometria.</a:t>
            </a:r>
            <a:endParaRPr/>
          </a:p>
        </p:txBody>
      </p:sp>
      <p:sp>
        <p:nvSpPr>
          <p:cNvPr id="493" name="Google Shape;493;p54"/>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pt-BR"/>
              <a:t>9</a:t>
            </a:fld>
            <a:endParaRPr/>
          </a:p>
        </p:txBody>
      </p:sp>
      <p:sp>
        <p:nvSpPr>
          <p:cNvPr id="494" name="Google Shape;494;p54"/>
          <p:cNvSpPr txBox="1"/>
          <p:nvPr/>
        </p:nvSpPr>
        <p:spPr>
          <a:xfrm>
            <a:off x="311850" y="2781466"/>
            <a:ext cx="16350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Torus</a:t>
            </a:r>
            <a:endParaRPr sz="1900" b="1" dirty="0">
              <a:solidFill>
                <a:schemeClr val="dk1"/>
              </a:solidFill>
            </a:endParaRPr>
          </a:p>
        </p:txBody>
      </p:sp>
      <p:pic>
        <p:nvPicPr>
          <p:cNvPr id="495" name="Google Shape;495;p54"/>
          <p:cNvPicPr preferRelativeResize="0"/>
          <p:nvPr/>
        </p:nvPicPr>
        <p:blipFill>
          <a:blip r:embed="rId4">
            <a:alphaModFix/>
          </a:blip>
          <a:stretch>
            <a:fillRect/>
          </a:stretch>
        </p:blipFill>
        <p:spPr>
          <a:xfrm>
            <a:off x="2635423" y="1511276"/>
            <a:ext cx="1388150" cy="1506475"/>
          </a:xfrm>
          <a:prstGeom prst="rect">
            <a:avLst/>
          </a:prstGeom>
          <a:noFill/>
          <a:ln>
            <a:noFill/>
          </a:ln>
        </p:spPr>
      </p:pic>
      <p:sp>
        <p:nvSpPr>
          <p:cNvPr id="496" name="Google Shape;496;p54"/>
          <p:cNvSpPr txBox="1"/>
          <p:nvPr/>
        </p:nvSpPr>
        <p:spPr>
          <a:xfrm>
            <a:off x="2397825" y="2781475"/>
            <a:ext cx="1462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Cilindro</a:t>
            </a:r>
            <a:endParaRPr sz="1300" b="1" dirty="0">
              <a:solidFill>
                <a:schemeClr val="dk1"/>
              </a:solidFill>
            </a:endParaRPr>
          </a:p>
        </p:txBody>
      </p:sp>
      <p:pic>
        <p:nvPicPr>
          <p:cNvPr id="497" name="Google Shape;497;p54"/>
          <p:cNvPicPr preferRelativeResize="0"/>
          <p:nvPr/>
        </p:nvPicPr>
        <p:blipFill>
          <a:blip r:embed="rId5">
            <a:alphaModFix/>
          </a:blip>
          <a:stretch>
            <a:fillRect/>
          </a:stretch>
        </p:blipFill>
        <p:spPr>
          <a:xfrm>
            <a:off x="411650" y="3411399"/>
            <a:ext cx="1886375" cy="1653600"/>
          </a:xfrm>
          <a:prstGeom prst="rect">
            <a:avLst/>
          </a:prstGeom>
          <a:noFill/>
          <a:ln>
            <a:noFill/>
          </a:ln>
        </p:spPr>
      </p:pic>
      <p:sp>
        <p:nvSpPr>
          <p:cNvPr id="498" name="Google Shape;498;p54"/>
          <p:cNvSpPr txBox="1"/>
          <p:nvPr/>
        </p:nvSpPr>
        <p:spPr>
          <a:xfrm>
            <a:off x="311850"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Pirâmide</a:t>
            </a:r>
            <a:endParaRPr sz="1900" b="1" dirty="0">
              <a:solidFill>
                <a:schemeClr val="dk1"/>
              </a:solidFill>
            </a:endParaRPr>
          </a:p>
        </p:txBody>
      </p:sp>
      <p:pic>
        <p:nvPicPr>
          <p:cNvPr id="499" name="Google Shape;499;p54"/>
          <p:cNvPicPr preferRelativeResize="0"/>
          <p:nvPr/>
        </p:nvPicPr>
        <p:blipFill rotWithShape="1">
          <a:blip r:embed="rId6">
            <a:alphaModFix/>
          </a:blip>
          <a:srcRect t="8975"/>
          <a:stretch/>
        </p:blipFill>
        <p:spPr>
          <a:xfrm>
            <a:off x="4398000" y="1587475"/>
            <a:ext cx="1451587" cy="1382350"/>
          </a:xfrm>
          <a:prstGeom prst="rect">
            <a:avLst/>
          </a:prstGeom>
          <a:noFill/>
          <a:ln>
            <a:noFill/>
          </a:ln>
        </p:spPr>
      </p:pic>
      <p:sp>
        <p:nvSpPr>
          <p:cNvPr id="500" name="Google Shape;500;p54"/>
          <p:cNvSpPr txBox="1"/>
          <p:nvPr/>
        </p:nvSpPr>
        <p:spPr>
          <a:xfrm>
            <a:off x="4261175" y="278147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Cone</a:t>
            </a:r>
            <a:endParaRPr sz="1900" b="1" dirty="0">
              <a:solidFill>
                <a:schemeClr val="dk1"/>
              </a:solidFill>
            </a:endParaRPr>
          </a:p>
        </p:txBody>
      </p:sp>
      <p:pic>
        <p:nvPicPr>
          <p:cNvPr id="501" name="Google Shape;501;p54"/>
          <p:cNvPicPr preferRelativeResize="0"/>
          <p:nvPr/>
        </p:nvPicPr>
        <p:blipFill>
          <a:blip r:embed="rId7">
            <a:alphaModFix/>
          </a:blip>
          <a:stretch>
            <a:fillRect/>
          </a:stretch>
        </p:blipFill>
        <p:spPr>
          <a:xfrm>
            <a:off x="5888775" y="1612712"/>
            <a:ext cx="1488871" cy="1303600"/>
          </a:xfrm>
          <a:prstGeom prst="rect">
            <a:avLst/>
          </a:prstGeom>
          <a:noFill/>
          <a:ln>
            <a:noFill/>
          </a:ln>
        </p:spPr>
      </p:pic>
      <p:sp>
        <p:nvSpPr>
          <p:cNvPr id="502" name="Google Shape;502;p54"/>
          <p:cNvSpPr txBox="1"/>
          <p:nvPr/>
        </p:nvSpPr>
        <p:spPr>
          <a:xfrm>
            <a:off x="5807900" y="2781475"/>
            <a:ext cx="12705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Anel</a:t>
            </a:r>
            <a:endParaRPr sz="1900" b="1" dirty="0">
              <a:solidFill>
                <a:schemeClr val="dk1"/>
              </a:solidFill>
            </a:endParaRPr>
          </a:p>
        </p:txBody>
      </p:sp>
      <p:sp>
        <p:nvSpPr>
          <p:cNvPr id="505" name="Google Shape;505;p54"/>
          <p:cNvSpPr txBox="1"/>
          <p:nvPr/>
        </p:nvSpPr>
        <p:spPr>
          <a:xfrm>
            <a:off x="4093188" y="4933725"/>
            <a:ext cx="15759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Parabolóide</a:t>
            </a:r>
            <a:endParaRPr sz="1900" b="1" dirty="0">
              <a:solidFill>
                <a:schemeClr val="dk1"/>
              </a:solidFill>
            </a:endParaRPr>
          </a:p>
        </p:txBody>
      </p:sp>
      <p:pic>
        <p:nvPicPr>
          <p:cNvPr id="506" name="Google Shape;506;p54"/>
          <p:cNvPicPr preferRelativeResize="0"/>
          <p:nvPr/>
        </p:nvPicPr>
        <p:blipFill>
          <a:blip r:embed="rId8">
            <a:alphaModFix/>
          </a:blip>
          <a:stretch>
            <a:fillRect/>
          </a:stretch>
        </p:blipFill>
        <p:spPr>
          <a:xfrm>
            <a:off x="5684375" y="3322050"/>
            <a:ext cx="1682450" cy="1638055"/>
          </a:xfrm>
          <a:prstGeom prst="rect">
            <a:avLst/>
          </a:prstGeom>
          <a:noFill/>
          <a:ln>
            <a:noFill/>
          </a:ln>
        </p:spPr>
      </p:pic>
      <p:sp>
        <p:nvSpPr>
          <p:cNvPr id="507" name="Google Shape;507;p54"/>
          <p:cNvSpPr txBox="1"/>
          <p:nvPr/>
        </p:nvSpPr>
        <p:spPr>
          <a:xfrm>
            <a:off x="5845275" y="4933725"/>
            <a:ext cx="15759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a:solidFill>
                  <a:schemeClr val="dk1"/>
                </a:solidFill>
              </a:rPr>
              <a:t>Steiner</a:t>
            </a:r>
            <a:endParaRPr sz="2100" b="1"/>
          </a:p>
        </p:txBody>
      </p:sp>
      <p:sp>
        <p:nvSpPr>
          <p:cNvPr id="508" name="Google Shape;508;p54"/>
          <p:cNvSpPr txBox="1"/>
          <p:nvPr/>
        </p:nvSpPr>
        <p:spPr>
          <a:xfrm>
            <a:off x="7385400" y="4933725"/>
            <a:ext cx="1682400" cy="646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err="1">
                <a:solidFill>
                  <a:schemeClr val="dk1"/>
                </a:solidFill>
              </a:rPr>
              <a:t>Hiperbolóide</a:t>
            </a:r>
            <a:endParaRPr sz="1900" b="1" dirty="0">
              <a:solidFill>
                <a:schemeClr val="dk1"/>
              </a:solidFill>
            </a:endParaRPr>
          </a:p>
          <a:p>
            <a:pPr marL="0" lvl="0" indent="0" algn="ctr" rtl="0">
              <a:spcBef>
                <a:spcPts val="0"/>
              </a:spcBef>
              <a:spcAft>
                <a:spcPts val="0"/>
              </a:spcAft>
              <a:buNone/>
            </a:pPr>
            <a:endParaRPr sz="1100" b="1" dirty="0">
              <a:solidFill>
                <a:schemeClr val="dk1"/>
              </a:solidFill>
            </a:endParaRPr>
          </a:p>
        </p:txBody>
      </p:sp>
      <p:pic>
        <p:nvPicPr>
          <p:cNvPr id="509" name="Google Shape;509;p54"/>
          <p:cNvPicPr preferRelativeResize="0"/>
          <p:nvPr/>
        </p:nvPicPr>
        <p:blipFill>
          <a:blip r:embed="rId9">
            <a:alphaModFix/>
          </a:blip>
          <a:stretch>
            <a:fillRect/>
          </a:stretch>
        </p:blipFill>
        <p:spPr>
          <a:xfrm>
            <a:off x="4013264" y="3480650"/>
            <a:ext cx="1766300" cy="1388150"/>
          </a:xfrm>
          <a:prstGeom prst="rect">
            <a:avLst/>
          </a:prstGeom>
          <a:noFill/>
          <a:ln>
            <a:noFill/>
          </a:ln>
        </p:spPr>
      </p:pic>
      <p:pic>
        <p:nvPicPr>
          <p:cNvPr id="510" name="Google Shape;510;p54"/>
          <p:cNvPicPr preferRelativeResize="0"/>
          <p:nvPr/>
        </p:nvPicPr>
        <p:blipFill>
          <a:blip r:embed="rId10">
            <a:alphaModFix/>
          </a:blip>
          <a:stretch>
            <a:fillRect/>
          </a:stretch>
        </p:blipFill>
        <p:spPr>
          <a:xfrm>
            <a:off x="7423425" y="3338875"/>
            <a:ext cx="1506475" cy="1506475"/>
          </a:xfrm>
          <a:prstGeom prst="rect">
            <a:avLst/>
          </a:prstGeom>
          <a:noFill/>
          <a:ln>
            <a:noFill/>
          </a:ln>
        </p:spPr>
      </p:pic>
      <p:sp>
        <p:nvSpPr>
          <p:cNvPr id="512" name="Google Shape;512;p54"/>
          <p:cNvSpPr txBox="1"/>
          <p:nvPr/>
        </p:nvSpPr>
        <p:spPr>
          <a:xfrm>
            <a:off x="7212800" y="2781475"/>
            <a:ext cx="1886400"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Gota</a:t>
            </a:r>
            <a:endParaRPr sz="1900" b="1" dirty="0">
              <a:solidFill>
                <a:schemeClr val="dk1"/>
              </a:solidFill>
            </a:endParaRPr>
          </a:p>
        </p:txBody>
      </p:sp>
      <p:pic>
        <p:nvPicPr>
          <p:cNvPr id="2" name="Google Shape;521;p55">
            <a:extLst>
              <a:ext uri="{FF2B5EF4-FFF2-40B4-BE49-F238E27FC236}">
                <a16:creationId xmlns:a16="http://schemas.microsoft.com/office/drawing/2014/main" id="{82933DF1-6373-D24C-0217-5B77AC2D2599}"/>
              </a:ext>
            </a:extLst>
          </p:cNvPr>
          <p:cNvPicPr preferRelativeResize="0"/>
          <p:nvPr/>
        </p:nvPicPr>
        <p:blipFill rotWithShape="1">
          <a:blip r:embed="rId11">
            <a:alphaModFix/>
          </a:blip>
          <a:srcRect b="8800"/>
          <a:stretch/>
        </p:blipFill>
        <p:spPr>
          <a:xfrm>
            <a:off x="7548622" y="1709984"/>
            <a:ext cx="1169733" cy="1152114"/>
          </a:xfrm>
          <a:prstGeom prst="rect">
            <a:avLst/>
          </a:prstGeom>
          <a:noFill/>
          <a:ln>
            <a:noFill/>
          </a:ln>
        </p:spPr>
      </p:pic>
      <p:sp>
        <p:nvSpPr>
          <p:cNvPr id="3" name="Google Shape;498;p54">
            <a:extLst>
              <a:ext uri="{FF2B5EF4-FFF2-40B4-BE49-F238E27FC236}">
                <a16:creationId xmlns:a16="http://schemas.microsoft.com/office/drawing/2014/main" id="{425464AA-8157-6529-51CB-D65DB0D21EC5}"/>
              </a:ext>
            </a:extLst>
          </p:cNvPr>
          <p:cNvSpPr txBox="1"/>
          <p:nvPr/>
        </p:nvSpPr>
        <p:spPr>
          <a:xfrm>
            <a:off x="2298025" y="4933725"/>
            <a:ext cx="1715238" cy="477023"/>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pt-BR" sz="1900" b="1" dirty="0">
                <a:solidFill>
                  <a:schemeClr val="dk1"/>
                </a:solidFill>
              </a:rPr>
              <a:t>Taça</a:t>
            </a:r>
            <a:endParaRPr sz="1900" b="1" dirty="0">
              <a:solidFill>
                <a:schemeClr val="dk1"/>
              </a:solidFill>
            </a:endParaRPr>
          </a:p>
        </p:txBody>
      </p:sp>
      <p:pic>
        <p:nvPicPr>
          <p:cNvPr id="1026" name="Picture 2" descr="Wine Glass 3D Model - 3D CAD Browser">
            <a:extLst>
              <a:ext uri="{FF2B5EF4-FFF2-40B4-BE49-F238E27FC236}">
                <a16:creationId xmlns:a16="http://schemas.microsoft.com/office/drawing/2014/main" id="{89C62021-4749-F1B2-E791-75D2C65D5A6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04945" y="3573910"/>
            <a:ext cx="1848260" cy="138619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6" name="Google Shape;406;p48"/>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07" name="Google Shape;407;p48"/>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90</a:t>
            </a:fld>
            <a:endParaRPr/>
          </a:p>
        </p:txBody>
      </p:sp>
      <p:pic>
        <p:nvPicPr>
          <p:cNvPr id="408" name="Google Shape;408;p48"/>
          <p:cNvPicPr preferRelativeResize="0"/>
          <p:nvPr/>
        </p:nvPicPr>
        <p:blipFill>
          <a:blip r:embed="rId3">
            <a:alphaModFix/>
          </a:blip>
          <a:stretch>
            <a:fillRect/>
          </a:stretch>
        </p:blipFill>
        <p:spPr>
          <a:xfrm>
            <a:off x="627300" y="782134"/>
            <a:ext cx="7980550" cy="4489050"/>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51"/>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Resultado</a:t>
            </a:r>
            <a:endParaRPr/>
          </a:p>
        </p:txBody>
      </p:sp>
      <p:sp>
        <p:nvSpPr>
          <p:cNvPr id="433" name="Google Shape;433;p51"/>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91</a:t>
            </a:fld>
            <a:endParaRPr/>
          </a:p>
        </p:txBody>
      </p:sp>
      <p:pic>
        <p:nvPicPr>
          <p:cNvPr id="434" name="Google Shape;434;p51"/>
          <p:cNvPicPr preferRelativeResize="0"/>
          <p:nvPr/>
        </p:nvPicPr>
        <p:blipFill>
          <a:blip r:embed="rId3">
            <a:alphaModFix/>
          </a:blip>
          <a:stretch>
            <a:fillRect/>
          </a:stretch>
        </p:blipFill>
        <p:spPr>
          <a:xfrm>
            <a:off x="627300" y="782134"/>
            <a:ext cx="8097475" cy="4554825"/>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439"/>
        <p:cNvGrpSpPr/>
        <p:nvPr/>
      </p:nvGrpSpPr>
      <p:grpSpPr>
        <a:xfrm>
          <a:off x="0" y="0"/>
          <a:ext cx="0" cy="0"/>
          <a:chOff x="0" y="0"/>
          <a:chExt cx="0" cy="0"/>
        </a:xfrm>
      </p:grpSpPr>
      <p:sp>
        <p:nvSpPr>
          <p:cNvPr id="440" name="Google Shape;440;p52"/>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Perlin Noise</a:t>
            </a:r>
            <a:endParaRPr/>
          </a:p>
        </p:txBody>
      </p:sp>
      <p:sp>
        <p:nvSpPr>
          <p:cNvPr id="441" name="Google Shape;441;p52"/>
          <p:cNvSpPr txBox="1">
            <a:spLocks noGrp="1"/>
          </p:cNvSpPr>
          <p:nvPr>
            <p:ph type="body" idx="1"/>
          </p:nvPr>
        </p:nvSpPr>
        <p:spPr>
          <a:xfrm>
            <a:off x="390548" y="838985"/>
            <a:ext cx="84282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550">
                <a:latin typeface="Arial"/>
                <a:ea typeface="Arial"/>
                <a:cs typeface="Arial"/>
                <a:sym typeface="Arial"/>
              </a:rPr>
              <a:t>Perlin texture doesn’t return white noise like this:</a:t>
            </a:r>
            <a:endParaRPr sz="1900"/>
          </a:p>
        </p:txBody>
      </p:sp>
      <p:sp>
        <p:nvSpPr>
          <p:cNvPr id="442" name="Google Shape;442;p52"/>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92</a:t>
            </a:fld>
            <a:endParaRPr/>
          </a:p>
        </p:txBody>
      </p:sp>
      <p:pic>
        <p:nvPicPr>
          <p:cNvPr id="443" name="Google Shape;443;p52"/>
          <p:cNvPicPr preferRelativeResize="0"/>
          <p:nvPr/>
        </p:nvPicPr>
        <p:blipFill>
          <a:blip r:embed="rId3">
            <a:alphaModFix/>
          </a:blip>
          <a:stretch>
            <a:fillRect/>
          </a:stretch>
        </p:blipFill>
        <p:spPr>
          <a:xfrm>
            <a:off x="1359025" y="1479500"/>
            <a:ext cx="6425950" cy="3855575"/>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448"/>
        <p:cNvGrpSpPr/>
        <p:nvPr/>
      </p:nvGrpSpPr>
      <p:grpSpPr>
        <a:xfrm>
          <a:off x="0" y="0"/>
          <a:ext cx="0" cy="0"/>
          <a:chOff x="0" y="0"/>
          <a:chExt cx="0" cy="0"/>
        </a:xfrm>
      </p:grpSpPr>
      <p:sp>
        <p:nvSpPr>
          <p:cNvPr id="449" name="Google Shape;449;p53"/>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Perlin Noise</a:t>
            </a:r>
            <a:endParaRPr/>
          </a:p>
        </p:txBody>
      </p:sp>
      <p:sp>
        <p:nvSpPr>
          <p:cNvPr id="450" name="Google Shape;450;p53"/>
          <p:cNvSpPr txBox="1">
            <a:spLocks noGrp="1"/>
          </p:cNvSpPr>
          <p:nvPr>
            <p:ph type="body" idx="1"/>
          </p:nvPr>
        </p:nvSpPr>
        <p:spPr>
          <a:xfrm>
            <a:off x="390550" y="838975"/>
            <a:ext cx="8638500" cy="44961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sz="2550">
                <a:latin typeface="Arial"/>
                <a:ea typeface="Arial"/>
                <a:cs typeface="Arial"/>
                <a:sym typeface="Arial"/>
              </a:rPr>
              <a:t>Instead it returns something similar to blurred white noise:</a:t>
            </a:r>
            <a:endParaRPr sz="1900"/>
          </a:p>
        </p:txBody>
      </p:sp>
      <p:sp>
        <p:nvSpPr>
          <p:cNvPr id="451" name="Google Shape;451;p53"/>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93</a:t>
            </a:fld>
            <a:endParaRPr/>
          </a:p>
        </p:txBody>
      </p:sp>
      <p:pic>
        <p:nvPicPr>
          <p:cNvPr id="452" name="Google Shape;452;p53"/>
          <p:cNvPicPr preferRelativeResize="0"/>
          <p:nvPr/>
        </p:nvPicPr>
        <p:blipFill>
          <a:blip r:embed="rId3">
            <a:alphaModFix/>
          </a:blip>
          <a:stretch>
            <a:fillRect/>
          </a:stretch>
        </p:blipFill>
        <p:spPr>
          <a:xfrm>
            <a:off x="1359025" y="1479505"/>
            <a:ext cx="6425950" cy="385557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Shape 552"/>
        <p:cNvGrpSpPr/>
        <p:nvPr/>
      </p:nvGrpSpPr>
      <p:grpSpPr>
        <a:xfrm>
          <a:off x="0" y="0"/>
          <a:ext cx="0" cy="0"/>
          <a:chOff x="0" y="0"/>
          <a:chExt cx="0" cy="0"/>
        </a:xfrm>
      </p:grpSpPr>
      <p:sp>
        <p:nvSpPr>
          <p:cNvPr id="553" name="Google Shape;553;p64"/>
          <p:cNvSpPr txBox="1">
            <a:spLocks noGrp="1"/>
          </p:cNvSpPr>
          <p:nvPr>
            <p:ph type="title"/>
          </p:nvPr>
        </p:nvSpPr>
        <p:spPr>
          <a:xfrm>
            <a:off x="84172" y="113717"/>
            <a:ext cx="8428200" cy="5160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C00026"/>
              </a:buClr>
              <a:buSzPts val="2600"/>
              <a:buFont typeface="Verdana"/>
              <a:buNone/>
            </a:pPr>
            <a:r>
              <a:rPr lang="en-BR"/>
              <a:t>Texturas 3D e Renderização Volumétrica</a:t>
            </a:r>
            <a:endParaRPr/>
          </a:p>
        </p:txBody>
      </p:sp>
      <p:sp>
        <p:nvSpPr>
          <p:cNvPr id="554" name="Google Shape;554;p64"/>
          <p:cNvSpPr txBox="1">
            <a:spLocks noGrp="1"/>
          </p:cNvSpPr>
          <p:nvPr>
            <p:ph type="sldNum" idx="12"/>
          </p:nvPr>
        </p:nvSpPr>
        <p:spPr>
          <a:xfrm>
            <a:off x="0" y="5410729"/>
            <a:ext cx="474900" cy="304200"/>
          </a:xfrm>
          <a:prstGeom prst="rect">
            <a:avLst/>
          </a:prstGeom>
          <a:noFill/>
          <a:ln>
            <a:noFill/>
          </a:ln>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94</a:t>
            </a:fld>
            <a:endParaRPr/>
          </a:p>
        </p:txBody>
      </p:sp>
      <p:pic>
        <p:nvPicPr>
          <p:cNvPr id="555" name="Google Shape;555;p64" descr="page89image7173952"/>
          <p:cNvPicPr preferRelativeResize="0"/>
          <p:nvPr/>
        </p:nvPicPr>
        <p:blipFill rotWithShape="1">
          <a:blip r:embed="rId3">
            <a:alphaModFix/>
          </a:blip>
          <a:srcRect/>
          <a:stretch/>
        </p:blipFill>
        <p:spPr>
          <a:xfrm>
            <a:off x="988032" y="1094607"/>
            <a:ext cx="2215108" cy="1869896"/>
          </a:xfrm>
          <a:prstGeom prst="rect">
            <a:avLst/>
          </a:prstGeom>
          <a:noFill/>
          <a:ln>
            <a:noFill/>
          </a:ln>
        </p:spPr>
      </p:pic>
      <p:pic>
        <p:nvPicPr>
          <p:cNvPr id="556" name="Google Shape;556;p64" descr="page89image7162928"/>
          <p:cNvPicPr preferRelativeResize="0"/>
          <p:nvPr/>
        </p:nvPicPr>
        <p:blipFill rotWithShape="1">
          <a:blip r:embed="rId4">
            <a:alphaModFix/>
          </a:blip>
          <a:srcRect/>
          <a:stretch/>
        </p:blipFill>
        <p:spPr>
          <a:xfrm>
            <a:off x="1140432" y="3237689"/>
            <a:ext cx="1869896" cy="1884280"/>
          </a:xfrm>
          <a:prstGeom prst="rect">
            <a:avLst/>
          </a:prstGeom>
          <a:noFill/>
          <a:ln>
            <a:noFill/>
          </a:ln>
        </p:spPr>
      </p:pic>
      <p:pic>
        <p:nvPicPr>
          <p:cNvPr id="557" name="Google Shape;557;p64" descr="page89image7174368"/>
          <p:cNvPicPr preferRelativeResize="0"/>
          <p:nvPr/>
        </p:nvPicPr>
        <p:blipFill rotWithShape="1">
          <a:blip r:embed="rId5">
            <a:alphaModFix/>
          </a:blip>
          <a:srcRect/>
          <a:stretch/>
        </p:blipFill>
        <p:spPr>
          <a:xfrm>
            <a:off x="3821985" y="1094607"/>
            <a:ext cx="4181583" cy="4181583"/>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Shape 562"/>
        <p:cNvGrpSpPr/>
        <p:nvPr/>
      </p:nvGrpSpPr>
      <p:grpSpPr>
        <a:xfrm>
          <a:off x="0" y="0"/>
          <a:ext cx="0" cy="0"/>
          <a:chOff x="0" y="0"/>
          <a:chExt cx="0" cy="0"/>
        </a:xfrm>
      </p:grpSpPr>
      <p:sp>
        <p:nvSpPr>
          <p:cNvPr id="563" name="Google Shape;563;p65"/>
          <p:cNvSpPr txBox="1">
            <a:spLocks noGrp="1"/>
          </p:cNvSpPr>
          <p:nvPr>
            <p:ph type="title"/>
          </p:nvPr>
        </p:nvSpPr>
        <p:spPr>
          <a:xfrm>
            <a:off x="84172" y="113717"/>
            <a:ext cx="8428200" cy="5160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BR"/>
              <a:t>Acho que não é momento, não falamos disso</a:t>
            </a:r>
            <a:br>
              <a:rPr lang="en-BR"/>
            </a:br>
            <a:r>
              <a:rPr lang="en-BR"/>
              <a:t>nessa aula</a:t>
            </a:r>
            <a:endParaRPr/>
          </a:p>
        </p:txBody>
      </p:sp>
      <p:sp>
        <p:nvSpPr>
          <p:cNvPr id="564" name="Google Shape;564;p65"/>
          <p:cNvSpPr txBox="1">
            <a:spLocks noGrp="1"/>
          </p:cNvSpPr>
          <p:nvPr>
            <p:ph type="body" idx="1"/>
          </p:nvPr>
        </p:nvSpPr>
        <p:spPr>
          <a:xfrm>
            <a:off x="390550" y="1227451"/>
            <a:ext cx="8428200" cy="4107600"/>
          </a:xfrm>
          <a:prstGeom prst="rect">
            <a:avLst/>
          </a:prstGeom>
        </p:spPr>
        <p:txBody>
          <a:bodyPr spcFirstLastPara="1" wrap="square" lIns="91425" tIns="45700" rIns="91425" bIns="45700" anchor="t" anchorCtr="0">
            <a:normAutofit/>
          </a:bodyPr>
          <a:lstStyle/>
          <a:p>
            <a:pPr marL="0" lvl="0" indent="0" algn="l" rtl="0">
              <a:spcBef>
                <a:spcPts val="400"/>
              </a:spcBef>
              <a:spcAft>
                <a:spcPts val="0"/>
              </a:spcAft>
              <a:buNone/>
            </a:pPr>
            <a:r>
              <a:rPr lang="en-BR"/>
              <a:t>VER: </a:t>
            </a:r>
            <a:r>
              <a:rPr lang="en-BR" u="sng">
                <a:solidFill>
                  <a:schemeClr val="hlink"/>
                </a:solidFill>
                <a:hlinkClick r:id="rId3"/>
              </a:rPr>
              <a:t>https://www.scratchapixel.com/lessons/mathematics-physics-for-computer-graphics/mathematics-of-shading</a:t>
            </a:r>
            <a:endParaRPr/>
          </a:p>
          <a:p>
            <a:pPr marL="0" lvl="0" indent="0" algn="l" rtl="0">
              <a:spcBef>
                <a:spcPts val="400"/>
              </a:spcBef>
              <a:spcAft>
                <a:spcPts val="0"/>
              </a:spcAft>
              <a:buNone/>
            </a:pPr>
            <a:endParaRPr/>
          </a:p>
          <a:p>
            <a:pPr marL="0" lvl="0" indent="0" algn="l" rtl="0">
              <a:spcBef>
                <a:spcPts val="400"/>
              </a:spcBef>
              <a:spcAft>
                <a:spcPts val="0"/>
              </a:spcAft>
              <a:buNone/>
            </a:pPr>
            <a:endParaRPr/>
          </a:p>
        </p:txBody>
      </p:sp>
      <p:sp>
        <p:nvSpPr>
          <p:cNvPr id="565" name="Google Shape;565;p65"/>
          <p:cNvSpPr txBox="1">
            <a:spLocks noGrp="1"/>
          </p:cNvSpPr>
          <p:nvPr>
            <p:ph type="sldNum" idx="12"/>
          </p:nvPr>
        </p:nvSpPr>
        <p:spPr>
          <a:xfrm>
            <a:off x="0" y="5410729"/>
            <a:ext cx="474900" cy="304200"/>
          </a:xfrm>
          <a:prstGeom prst="rect">
            <a:avLst/>
          </a:prstGeom>
        </p:spPr>
        <p:txBody>
          <a:bodyPr spcFirstLastPara="1" wrap="square" lIns="91425" tIns="45700" rIns="91425" bIns="45700" anchor="ctr" anchorCtr="0">
            <a:noAutofit/>
          </a:bodyPr>
          <a:lstStyle/>
          <a:p>
            <a:pPr marL="0" lvl="0" indent="0" algn="ctr" rtl="0">
              <a:spcBef>
                <a:spcPts val="0"/>
              </a:spcBef>
              <a:spcAft>
                <a:spcPts val="0"/>
              </a:spcAft>
              <a:buClr>
                <a:srgbClr val="000000"/>
              </a:buClr>
              <a:buFont typeface="Arial"/>
              <a:buNone/>
            </a:pPr>
            <a:fld id="{00000000-1234-1234-1234-123412341234}" type="slidenum">
              <a:rPr lang="en-BR"/>
              <a:t>95</a:t>
            </a:fld>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64"/>
          <p:cNvSpPr txBox="1">
            <a:spLocks noGrp="1"/>
          </p:cNvSpPr>
          <p:nvPr>
            <p:ph type="sldNum" idx="12"/>
          </p:nvPr>
        </p:nvSpPr>
        <p:spPr>
          <a:xfrm>
            <a:off x="6553200" y="5296959"/>
            <a:ext cx="2133600" cy="3042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Clr>
                <a:srgbClr val="000000"/>
              </a:buClr>
              <a:buFont typeface="Arial"/>
              <a:buNone/>
            </a:pPr>
            <a:fld id="{00000000-1234-1234-1234-123412341234}" type="slidenum">
              <a:rPr lang="en-BR"/>
              <a:t>96</a:t>
            </a:fld>
            <a:endParaRPr/>
          </a:p>
        </p:txBody>
      </p:sp>
      <p:sp>
        <p:nvSpPr>
          <p:cNvPr id="546" name="Google Shape;546;p64"/>
          <p:cNvSpPr txBox="1">
            <a:spLocks noGrp="1"/>
          </p:cNvSpPr>
          <p:nvPr>
            <p:ph type="body" idx="1"/>
          </p:nvPr>
        </p:nvSpPr>
        <p:spPr>
          <a:xfrm>
            <a:off x="955687" y="1402663"/>
            <a:ext cx="7343700" cy="595200"/>
          </a:xfrm>
          <a:prstGeom prst="rect">
            <a:avLst/>
          </a:prstGeom>
          <a:noFill/>
          <a:ln>
            <a:noFill/>
          </a:ln>
        </p:spPr>
        <p:txBody>
          <a:bodyPr spcFirstLastPara="1" wrap="square" lIns="91425" tIns="45700" rIns="91425" bIns="45700" anchor="t" anchorCtr="0">
            <a:normAutofit/>
          </a:bodyPr>
          <a:lstStyle/>
          <a:p>
            <a:pPr marL="0" lvl="0" indent="0" algn="ctr" rtl="0">
              <a:spcBef>
                <a:spcPts val="0"/>
              </a:spcBef>
              <a:spcAft>
                <a:spcPts val="0"/>
              </a:spcAft>
              <a:buClr>
                <a:schemeClr val="lt1"/>
              </a:buClr>
              <a:buSzPts val="3000"/>
              <a:buFont typeface="Verdana"/>
              <a:buNone/>
            </a:pPr>
            <a:r>
              <a:rPr lang="en-BR"/>
              <a:t>Computação Gráfica</a:t>
            </a:r>
            <a:endParaRPr/>
          </a:p>
        </p:txBody>
      </p:sp>
      <p:sp>
        <p:nvSpPr>
          <p:cNvPr id="547" name="Google Shape;547;p64"/>
          <p:cNvSpPr txBox="1">
            <a:spLocks noGrp="1"/>
          </p:cNvSpPr>
          <p:nvPr>
            <p:ph type="body" idx="2"/>
          </p:nvPr>
        </p:nvSpPr>
        <p:spPr>
          <a:xfrm>
            <a:off x="1567650" y="2857499"/>
            <a:ext cx="6119700" cy="2299500"/>
          </a:xfrm>
          <a:prstGeom prst="rect">
            <a:avLst/>
          </a:prstGeom>
          <a:noFill/>
          <a:ln>
            <a:noFill/>
          </a:ln>
        </p:spPr>
        <p:txBody>
          <a:bodyPr spcFirstLastPara="1" wrap="square" lIns="91425" tIns="45700" rIns="91425" bIns="45700" anchor="t" anchorCtr="0">
            <a:noAutofit/>
          </a:bodyPr>
          <a:lstStyle/>
          <a:p>
            <a:pPr marL="0" lvl="0" indent="0" algn="ctr" rtl="0">
              <a:spcBef>
                <a:spcPts val="0"/>
              </a:spcBef>
              <a:spcAft>
                <a:spcPts val="0"/>
              </a:spcAft>
              <a:buClr>
                <a:schemeClr val="lt1"/>
              </a:buClr>
              <a:buSzPts val="2333"/>
              <a:buFont typeface="Verdana"/>
              <a:buNone/>
            </a:pPr>
            <a:r>
              <a:rPr lang="en-BR" sz="2333" dirty="0"/>
              <a:t>Luciano Soares</a:t>
            </a:r>
            <a:endParaRPr dirty="0"/>
          </a:p>
          <a:p>
            <a:pPr marL="0" lvl="0" indent="0" algn="ctr" rtl="0">
              <a:spcBef>
                <a:spcPts val="467"/>
              </a:spcBef>
              <a:spcAft>
                <a:spcPts val="0"/>
              </a:spcAft>
              <a:buClr>
                <a:schemeClr val="lt1"/>
              </a:buClr>
              <a:buSzPts val="2333"/>
              <a:buFont typeface="Verdana"/>
              <a:buNone/>
            </a:pPr>
            <a:r>
              <a:rPr lang="en-BR" sz="2333" dirty="0"/>
              <a:t>&lt;lpsoares@insper.edu.br&gt;</a:t>
            </a:r>
            <a:endParaRPr sz="2333" dirty="0"/>
          </a:p>
        </p:txBody>
      </p:sp>
    </p:spTree>
  </p:cSld>
  <p:clrMapOvr>
    <a:masterClrMapping/>
  </p:clrMapOvr>
</p:sld>
</file>

<file path=ppt/theme/theme1.xml><?xml version="1.0" encoding="utf-8"?>
<a:theme xmlns:a="http://schemas.openxmlformats.org/drawingml/2006/main" name="Personalizar design">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Tema do Office">
  <a:themeElements>
    <a:clrScheme name="Escritório">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TotalTime>
  <Words>2715</Words>
  <Application>Microsoft Macintosh PowerPoint</Application>
  <PresentationFormat>On-screen Show (16:10)</PresentationFormat>
  <Paragraphs>492</Paragraphs>
  <Slides>96</Slides>
  <Notes>95</Notes>
  <HiddenSlides>4</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96</vt:i4>
      </vt:variant>
    </vt:vector>
  </HeadingPairs>
  <TitlesOfParts>
    <vt:vector size="102" baseType="lpstr">
      <vt:lpstr>Arial</vt:lpstr>
      <vt:lpstr>Calibri</vt:lpstr>
      <vt:lpstr>Courier New</vt:lpstr>
      <vt:lpstr>Georgia</vt:lpstr>
      <vt:lpstr>Verdana</vt:lpstr>
      <vt:lpstr>Personalizar design</vt:lpstr>
      <vt:lpstr>PowerPoint Presentation</vt:lpstr>
      <vt:lpstr>Ray Tracing</vt:lpstr>
      <vt:lpstr>Ray Tracing</vt:lpstr>
      <vt:lpstr>Alguns Livros Interessantes</vt:lpstr>
      <vt:lpstr>Onde Ray Tracing é usado</vt:lpstr>
      <vt:lpstr>Path Tracer</vt:lpstr>
      <vt:lpstr>Segundo Projeto</vt:lpstr>
      <vt:lpstr>Desempenho do Algoritmo</vt:lpstr>
      <vt:lpstr>Projeto 2</vt:lpstr>
      <vt:lpstr>Outras Geometrias</vt:lpstr>
      <vt:lpstr>Reflexões</vt:lpstr>
      <vt:lpstr>O que está errado nessa figura?</vt:lpstr>
      <vt:lpstr>Reflexões</vt:lpstr>
      <vt:lpstr>Reflexões</vt:lpstr>
      <vt:lpstr>Relembrando: Espelho Perfeito</vt:lpstr>
      <vt:lpstr>Reflexão Perfeita</vt:lpstr>
      <vt:lpstr>Câmera pode ser usada para simular reflexão</vt:lpstr>
      <vt:lpstr>Reflexões Environment Map vs. Ray Tracing</vt:lpstr>
      <vt:lpstr>Reflexões Environment Map vs. Ray Tracing</vt:lpstr>
      <vt:lpstr>Reflexões Environment Map vs. Ray Tracing</vt:lpstr>
      <vt:lpstr>Interreflexões Difusas</vt:lpstr>
      <vt:lpstr>Luzes pré-computadas</vt:lpstr>
      <vt:lpstr>PowerPoint Presentation</vt:lpstr>
      <vt:lpstr>Raio (half-line / semirreta)</vt:lpstr>
      <vt:lpstr>Lançando os Raios na Cena</vt:lpstr>
      <vt:lpstr>Criando câmera</vt:lpstr>
      <vt:lpstr>Interpolações</vt:lpstr>
      <vt:lpstr>Adicionando uma Esfera</vt:lpstr>
      <vt:lpstr>Adicionando uma Esfera</vt:lpstr>
      <vt:lpstr>Adicionando uma Esfera</vt:lpstr>
      <vt:lpstr>Adicionando uma Esfera</vt:lpstr>
      <vt:lpstr>PowerPoint Presentation</vt:lpstr>
      <vt:lpstr>Desenhando a esfera</vt:lpstr>
      <vt:lpstr>Normais na Superfície</vt:lpstr>
      <vt:lpstr>Esfera exibindo valores das normais</vt:lpstr>
      <vt:lpstr>Simplificando o código de intersecção de raios</vt:lpstr>
      <vt:lpstr>Abstração para objetos intersectáveis</vt:lpstr>
      <vt:lpstr>Face frontal e traseira</vt:lpstr>
      <vt:lpstr>Resultado da organização do código</vt:lpstr>
      <vt:lpstr>Antialiasing</vt:lpstr>
      <vt:lpstr>Gerador de Números Aleatórios</vt:lpstr>
      <vt:lpstr>Várias amostras por pixel</vt:lpstr>
      <vt:lpstr>Antes e depois do Antialiasing</vt:lpstr>
      <vt:lpstr>Materiais difusos</vt:lpstr>
      <vt:lpstr>Descobrindo onde refletir</vt:lpstr>
      <vt:lpstr>Resultado</vt:lpstr>
      <vt:lpstr>Shadow Acne (main.cc)</vt:lpstr>
      <vt:lpstr>Imagem corrigida pelo Gamma</vt:lpstr>
      <vt:lpstr>Reflexão Lambertiana</vt:lpstr>
      <vt:lpstr>Resultado da Reflexão Lambertiana</vt:lpstr>
      <vt:lpstr>Espalhamento por Hemisfera</vt:lpstr>
      <vt:lpstr>Resultado da Reflexão Lambertiana Hemisférica</vt:lpstr>
      <vt:lpstr>Reflexão em Materiais Espelhados</vt:lpstr>
      <vt:lpstr>Resultado das esferas metálicas</vt:lpstr>
      <vt:lpstr>Reflexão Fuzzy</vt:lpstr>
      <vt:lpstr>Resultado com material Fuzzy</vt:lpstr>
      <vt:lpstr>Materiais Dielétricos</vt:lpstr>
      <vt:lpstr>Refração</vt:lpstr>
      <vt:lpstr>Lei de Snell-Descartes</vt:lpstr>
      <vt:lpstr>Determinando o raio refratado</vt:lpstr>
      <vt:lpstr>Determinando o raio refratado</vt:lpstr>
      <vt:lpstr>Resultado das Esferas de Vidro</vt:lpstr>
      <vt:lpstr>Reflexão Total / Total Internal Reflection</vt:lpstr>
      <vt:lpstr>Reflexão Total Interna / Total Internal Reflection</vt:lpstr>
      <vt:lpstr>senos e cossenos</vt:lpstr>
      <vt:lpstr>Resultado com novos materiais</vt:lpstr>
      <vt:lpstr>Aproximação de Schlick</vt:lpstr>
      <vt:lpstr>Resultado das reflexões atualizadas</vt:lpstr>
      <vt:lpstr>Posicionando uma câmera</vt:lpstr>
      <vt:lpstr>Resultado da nova câmera</vt:lpstr>
      <vt:lpstr>Posicionando e orientando a câmara</vt:lpstr>
      <vt:lpstr>Base ortonormal da câmera</vt:lpstr>
      <vt:lpstr>Resultado da nova nova câmera</vt:lpstr>
      <vt:lpstr>Fazendo um zoom</vt:lpstr>
      <vt:lpstr>Desfocando - Blur</vt:lpstr>
      <vt:lpstr>Desfocando - Blur</vt:lpstr>
      <vt:lpstr>Resultado com desfocagem</vt:lpstr>
      <vt:lpstr>Resultado da cena final</vt:lpstr>
      <vt:lpstr>Próximos Passos</vt:lpstr>
      <vt:lpstr>Motion Blur Resultado</vt:lpstr>
      <vt:lpstr>Bounding Volume Hierarchies</vt:lpstr>
      <vt:lpstr>Axis-Aligned Bounding Boxes (AABBs)</vt:lpstr>
      <vt:lpstr>Interseção Ray-slab</vt:lpstr>
      <vt:lpstr>Intersecção</vt:lpstr>
      <vt:lpstr>PowerPoint Presentation</vt:lpstr>
      <vt:lpstr>Intersecção</vt:lpstr>
      <vt:lpstr>Texturas Sólidas</vt:lpstr>
      <vt:lpstr>Coordenadas de texturas para esferas</vt:lpstr>
      <vt:lpstr>Coordenadas de texturas para esferas</vt:lpstr>
      <vt:lpstr>Resultado</vt:lpstr>
      <vt:lpstr>Resultado</vt:lpstr>
      <vt:lpstr>Perlin Noise</vt:lpstr>
      <vt:lpstr>Perlin Noise</vt:lpstr>
      <vt:lpstr>Texturas 3D e Renderização Volumétrica</vt:lpstr>
      <vt:lpstr>Acho que não é momento, não falamos disso nessa aula</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lastModifiedBy>Luciano Pereira Soares</cp:lastModifiedBy>
  <cp:revision>8</cp:revision>
  <dcterms:modified xsi:type="dcterms:W3CDTF">2023-05-12T20:48:05Z</dcterms:modified>
</cp:coreProperties>
</file>